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46"/>
  </p:notesMasterIdLst>
  <p:sldIdLst>
    <p:sldId id="256" r:id="rId2"/>
    <p:sldId id="257" r:id="rId3"/>
    <p:sldId id="259" r:id="rId4"/>
    <p:sldId id="373" r:id="rId5"/>
    <p:sldId id="261" r:id="rId6"/>
    <p:sldId id="262" r:id="rId7"/>
    <p:sldId id="260" r:id="rId8"/>
    <p:sldId id="268" r:id="rId9"/>
    <p:sldId id="265" r:id="rId10"/>
    <p:sldId id="283" r:id="rId11"/>
    <p:sldId id="266" r:id="rId12"/>
    <p:sldId id="271" r:id="rId13"/>
    <p:sldId id="272" r:id="rId14"/>
    <p:sldId id="376" r:id="rId15"/>
    <p:sldId id="377" r:id="rId16"/>
    <p:sldId id="378" r:id="rId17"/>
    <p:sldId id="369" r:id="rId18"/>
    <p:sldId id="374" r:id="rId19"/>
    <p:sldId id="365" r:id="rId20"/>
    <p:sldId id="372" r:id="rId21"/>
    <p:sldId id="381" r:id="rId22"/>
    <p:sldId id="273" r:id="rId23"/>
    <p:sldId id="281" r:id="rId24"/>
    <p:sldId id="367" r:id="rId25"/>
    <p:sldId id="279" r:id="rId26"/>
    <p:sldId id="276" r:id="rId27"/>
    <p:sldId id="380" r:id="rId28"/>
    <p:sldId id="382" r:id="rId29"/>
    <p:sldId id="277" r:id="rId30"/>
    <p:sldId id="383" r:id="rId31"/>
    <p:sldId id="385" r:id="rId32"/>
    <p:sldId id="384" r:id="rId33"/>
    <p:sldId id="396" r:id="rId34"/>
    <p:sldId id="388" r:id="rId35"/>
    <p:sldId id="387" r:id="rId36"/>
    <p:sldId id="393" r:id="rId37"/>
    <p:sldId id="389" r:id="rId38"/>
    <p:sldId id="394" r:id="rId39"/>
    <p:sldId id="395" r:id="rId40"/>
    <p:sldId id="397" r:id="rId41"/>
    <p:sldId id="398" r:id="rId42"/>
    <p:sldId id="390" r:id="rId43"/>
    <p:sldId id="358" r:id="rId44"/>
    <p:sldId id="36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0A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62"/>
    <p:restoredTop sz="88243"/>
  </p:normalViewPr>
  <p:slideViewPr>
    <p:cSldViewPr snapToGrid="0">
      <p:cViewPr varScale="1">
        <p:scale>
          <a:sx n="119" d="100"/>
          <a:sy n="119" d="100"/>
        </p:scale>
        <p:origin x="10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5F5729-7513-485C-8C77-B5C0AD82F67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5CD8D656-4863-4021-84B7-D92843D1C1C8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1. Getting needed dataflows:</a:t>
          </a:r>
        </a:p>
        <a:p>
          <a:r>
            <a:rPr lang="en-GB" sz="1100" dirty="0">
              <a:solidFill>
                <a:schemeClr val="tx1"/>
              </a:solidFill>
            </a:rPr>
            <a:t>- D0043:  GSP Group Correction Factors.</a:t>
          </a:r>
        </a:p>
        <a:p>
          <a:r>
            <a:rPr lang="en-GB" sz="1100" dirty="0">
              <a:solidFill>
                <a:schemeClr val="tx1"/>
              </a:solidFill>
            </a:rPr>
            <a:t>- D0018: Profile Class Coefficients.</a:t>
          </a:r>
        </a:p>
        <a:p>
          <a:r>
            <a:rPr lang="en-GB" sz="1100" dirty="0">
              <a:solidFill>
                <a:schemeClr val="tx1"/>
              </a:solidFill>
            </a:rPr>
            <a:t>- DXX: Transmission Loss Multipliers.</a:t>
          </a:r>
        </a:p>
        <a:p>
          <a:r>
            <a:rPr lang="en-GB" sz="1100" dirty="0">
              <a:solidFill>
                <a:schemeClr val="tx1"/>
              </a:solidFill>
            </a:rPr>
            <a:t>- </a:t>
          </a:r>
          <a:r>
            <a:rPr lang="en-US" sz="1100" dirty="0">
              <a:solidFill>
                <a:schemeClr val="tx1"/>
              </a:solidFill>
            </a:rPr>
            <a:t>D0265: Line Loss Factors.</a:t>
          </a:r>
          <a:endParaRPr lang="en-GB" sz="1100" dirty="0">
            <a:solidFill>
              <a:schemeClr val="tx1"/>
            </a:solidFill>
          </a:endParaRPr>
        </a:p>
      </dgm:t>
    </dgm:pt>
    <dgm:pt modelId="{F6C92075-FFC1-459A-B9AF-14B07FBAF9C5}" type="parTrans" cxnId="{793427C9-FF5C-45F6-B447-968CBAAAD0A6}">
      <dgm:prSet/>
      <dgm:spPr/>
      <dgm:t>
        <a:bodyPr/>
        <a:lstStyle/>
        <a:p>
          <a:endParaRPr lang="en-GB" sz="2400"/>
        </a:p>
      </dgm:t>
    </dgm:pt>
    <dgm:pt modelId="{C819AD9A-FA67-46B1-842A-A0CAA23CB6E0}" type="sibTrans" cxnId="{793427C9-FF5C-45F6-B447-968CBAAAD0A6}">
      <dgm:prSet custT="1"/>
      <dgm:spPr/>
      <dgm:t>
        <a:bodyPr/>
        <a:lstStyle/>
        <a:p>
          <a:endParaRPr lang="en-GB" sz="1000"/>
        </a:p>
      </dgm:t>
    </dgm:pt>
    <dgm:pt modelId="{79DCE403-4E67-4081-B3A8-3B27C3EEF44A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2. Processing P315 Reports using previous dataflows:</a:t>
          </a:r>
        </a:p>
        <a:p>
          <a:r>
            <a:rPr lang="en-GB" sz="1100" dirty="0">
              <a:solidFill>
                <a:schemeClr val="tx1"/>
              </a:solidFill>
            </a:rPr>
            <a:t>- P0276: GSP Group Consumption Reports (HH-metered).</a:t>
          </a:r>
        </a:p>
        <a:p>
          <a:r>
            <a:rPr lang="en-GB" sz="1100" dirty="0">
              <a:solidFill>
                <a:schemeClr val="tx1"/>
              </a:solidFill>
            </a:rPr>
            <a:t>- P0277: Group Market Matrix Report (NHH-metered) </a:t>
          </a:r>
        </a:p>
      </dgm:t>
    </dgm:pt>
    <dgm:pt modelId="{77FFDDC4-B663-4441-8C9C-15C6FD5D2009}" type="parTrans" cxnId="{C87EF6AF-3075-40A1-AF1F-6D578170E5C6}">
      <dgm:prSet/>
      <dgm:spPr/>
      <dgm:t>
        <a:bodyPr/>
        <a:lstStyle/>
        <a:p>
          <a:endParaRPr lang="en-GB" sz="2400"/>
        </a:p>
      </dgm:t>
    </dgm:pt>
    <dgm:pt modelId="{61345711-2D46-49E9-8358-D0EF7744F9C6}" type="sibTrans" cxnId="{C87EF6AF-3075-40A1-AF1F-6D578170E5C6}">
      <dgm:prSet custT="1"/>
      <dgm:spPr/>
      <dgm:t>
        <a:bodyPr/>
        <a:lstStyle/>
        <a:p>
          <a:endParaRPr lang="en-GB" sz="1000"/>
        </a:p>
      </dgm:t>
    </dgm:pt>
    <dgm:pt modelId="{1A697CDA-60A6-405E-AF11-F148E25848F7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3. Processing T-connected and D-connected Demand</a:t>
          </a:r>
        </a:p>
        <a:p>
          <a:r>
            <a:rPr lang="en-GB" sz="1100" dirty="0">
              <a:solidFill>
                <a:schemeClr val="tx1"/>
              </a:solidFill>
            </a:rPr>
            <a:t>- Grouping NHH and HH metered data + sectoral split by CCC (Consumption Component Class) </a:t>
          </a:r>
          <a:r>
            <a:rPr lang="en-GB" sz="1100" dirty="0">
              <a:solidFill>
                <a:schemeClr val="tx1"/>
              </a:solidFill>
              <a:sym typeface="Wingdings" panose="05000000000000000000" pitchFamily="2" charset="2"/>
            </a:rPr>
            <a:t> P315 Gross GSP Demand.</a:t>
          </a:r>
          <a:endParaRPr lang="en-GB" sz="1100" dirty="0">
            <a:solidFill>
              <a:schemeClr val="tx1"/>
            </a:solidFill>
          </a:endParaRPr>
        </a:p>
        <a:p>
          <a:r>
            <a:rPr lang="en-GB" sz="1100" dirty="0">
              <a:solidFill>
                <a:schemeClr val="tx1"/>
              </a:solidFill>
            </a:rPr>
            <a:t>- Processing T-connected demand data (half-hourly) from the CDCA-I042 dataflow.</a:t>
          </a:r>
        </a:p>
      </dgm:t>
    </dgm:pt>
    <dgm:pt modelId="{BB5F10D3-24BC-4B3F-A40C-4149B4D560E1}" type="parTrans" cxnId="{CAFA246B-E479-43B6-BC9B-42DFEF4F8C23}">
      <dgm:prSet/>
      <dgm:spPr/>
      <dgm:t>
        <a:bodyPr/>
        <a:lstStyle/>
        <a:p>
          <a:endParaRPr lang="en-GB" sz="2400"/>
        </a:p>
      </dgm:t>
    </dgm:pt>
    <dgm:pt modelId="{EE4179BB-4D61-4987-BE77-78D7B89FAB7F}" type="sibTrans" cxnId="{CAFA246B-E479-43B6-BC9B-42DFEF4F8C23}">
      <dgm:prSet custT="1"/>
      <dgm:spPr/>
      <dgm:t>
        <a:bodyPr/>
        <a:lstStyle/>
        <a:p>
          <a:endParaRPr lang="en-GB" sz="1000"/>
        </a:p>
      </dgm:t>
    </dgm:pt>
    <dgm:pt modelId="{311352DC-8981-4C50-92A9-673FD219FC81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4. Merging the GSP gross demand data with the T-connected demand data</a:t>
          </a:r>
          <a:endParaRPr lang="en-GB" sz="1100" dirty="0">
            <a:solidFill>
              <a:schemeClr val="tx1"/>
            </a:solidFill>
            <a:sym typeface="Wingdings" panose="05000000000000000000" pitchFamily="2" charset="2"/>
          </a:endParaRPr>
        </a:p>
        <a:p>
          <a:r>
            <a:rPr lang="en-GB" sz="1100" dirty="0">
              <a:solidFill>
                <a:schemeClr val="tx1"/>
              </a:solidFill>
              <a:sym typeface="Wingdings" panose="05000000000000000000" pitchFamily="2" charset="2"/>
            </a:rPr>
            <a:t>- Total GB Gross Demand by GSP, half-hourly granularity.</a:t>
          </a:r>
          <a:r>
            <a:rPr lang="en-GB" sz="1100" dirty="0">
              <a:solidFill>
                <a:schemeClr val="tx1"/>
              </a:solidFill>
            </a:rPr>
            <a:t> </a:t>
          </a:r>
        </a:p>
      </dgm:t>
    </dgm:pt>
    <dgm:pt modelId="{41F8C011-EC41-48CA-87AD-D49155315C8D}" type="parTrans" cxnId="{F9F74B6E-E0B2-4A9D-9475-F027B0383A5A}">
      <dgm:prSet/>
      <dgm:spPr/>
      <dgm:t>
        <a:bodyPr/>
        <a:lstStyle/>
        <a:p>
          <a:endParaRPr lang="en-GB" sz="2400"/>
        </a:p>
      </dgm:t>
    </dgm:pt>
    <dgm:pt modelId="{A531D359-115A-41CB-A91C-235D6A855ABD}" type="sibTrans" cxnId="{F9F74B6E-E0B2-4A9D-9475-F027B0383A5A}">
      <dgm:prSet custT="1"/>
      <dgm:spPr/>
      <dgm:t>
        <a:bodyPr/>
        <a:lstStyle/>
        <a:p>
          <a:endParaRPr lang="en-GB" sz="1000"/>
        </a:p>
      </dgm:t>
    </dgm:pt>
    <dgm:pt modelId="{2D237214-C23D-AA4A-8055-CC6232DAE2E0}" type="pres">
      <dgm:prSet presAssocID="{C45F5729-7513-485C-8C77-B5C0AD82F672}" presName="linear" presStyleCnt="0">
        <dgm:presLayoutVars>
          <dgm:animLvl val="lvl"/>
          <dgm:resizeHandles val="exact"/>
        </dgm:presLayoutVars>
      </dgm:prSet>
      <dgm:spPr/>
    </dgm:pt>
    <dgm:pt modelId="{DF7EF00A-C008-E949-91CC-9B2DCD4DB408}" type="pres">
      <dgm:prSet presAssocID="{5CD8D656-4863-4021-84B7-D92843D1C1C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94DB951-BEAE-D749-A596-77B046A08B48}" type="pres">
      <dgm:prSet presAssocID="{C819AD9A-FA67-46B1-842A-A0CAA23CB6E0}" presName="spacer" presStyleCnt="0"/>
      <dgm:spPr/>
    </dgm:pt>
    <dgm:pt modelId="{BB43CD38-4D66-7F48-B95C-D754C27EE6A1}" type="pres">
      <dgm:prSet presAssocID="{79DCE403-4E67-4081-B3A8-3B27C3EEF44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AF412DD-979B-F94B-B9A1-D27A7E85018C}" type="pres">
      <dgm:prSet presAssocID="{61345711-2D46-49E9-8358-D0EF7744F9C6}" presName="spacer" presStyleCnt="0"/>
      <dgm:spPr/>
    </dgm:pt>
    <dgm:pt modelId="{F1B0A1B5-BE37-9443-A105-AA0710582759}" type="pres">
      <dgm:prSet presAssocID="{1A697CDA-60A6-405E-AF11-F148E25848F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A479E3C-A231-8447-841D-5BDFEB8B4815}" type="pres">
      <dgm:prSet presAssocID="{EE4179BB-4D61-4987-BE77-78D7B89FAB7F}" presName="spacer" presStyleCnt="0"/>
      <dgm:spPr/>
    </dgm:pt>
    <dgm:pt modelId="{51B769CF-DAE8-8947-B45F-2658FBB4058D}" type="pres">
      <dgm:prSet presAssocID="{311352DC-8981-4C50-92A9-673FD219FC8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65C4529-D9D6-F34F-90B3-6A73100DE2BF}" type="presOf" srcId="{1A697CDA-60A6-405E-AF11-F148E25848F7}" destId="{F1B0A1B5-BE37-9443-A105-AA0710582759}" srcOrd="0" destOrd="0" presId="urn:microsoft.com/office/officeart/2005/8/layout/vList2"/>
    <dgm:cxn modelId="{5BB1CD36-9532-3841-AC7C-C28E6FDA17F5}" type="presOf" srcId="{C45F5729-7513-485C-8C77-B5C0AD82F672}" destId="{2D237214-C23D-AA4A-8055-CC6232DAE2E0}" srcOrd="0" destOrd="0" presId="urn:microsoft.com/office/officeart/2005/8/layout/vList2"/>
    <dgm:cxn modelId="{64D11949-0D6E-6342-BBE9-B475760AEC48}" type="presOf" srcId="{5CD8D656-4863-4021-84B7-D92843D1C1C8}" destId="{DF7EF00A-C008-E949-91CC-9B2DCD4DB408}" srcOrd="0" destOrd="0" presId="urn:microsoft.com/office/officeart/2005/8/layout/vList2"/>
    <dgm:cxn modelId="{41E9B94E-C475-944D-8FD3-3154456F794E}" type="presOf" srcId="{311352DC-8981-4C50-92A9-673FD219FC81}" destId="{51B769CF-DAE8-8947-B45F-2658FBB4058D}" srcOrd="0" destOrd="0" presId="urn:microsoft.com/office/officeart/2005/8/layout/vList2"/>
    <dgm:cxn modelId="{CAFA246B-E479-43B6-BC9B-42DFEF4F8C23}" srcId="{C45F5729-7513-485C-8C77-B5C0AD82F672}" destId="{1A697CDA-60A6-405E-AF11-F148E25848F7}" srcOrd="2" destOrd="0" parTransId="{BB5F10D3-24BC-4B3F-A40C-4149B4D560E1}" sibTransId="{EE4179BB-4D61-4987-BE77-78D7B89FAB7F}"/>
    <dgm:cxn modelId="{F9F74B6E-E0B2-4A9D-9475-F027B0383A5A}" srcId="{C45F5729-7513-485C-8C77-B5C0AD82F672}" destId="{311352DC-8981-4C50-92A9-673FD219FC81}" srcOrd="3" destOrd="0" parTransId="{41F8C011-EC41-48CA-87AD-D49155315C8D}" sibTransId="{A531D359-115A-41CB-A91C-235D6A855ABD}"/>
    <dgm:cxn modelId="{C87EF6AF-3075-40A1-AF1F-6D578170E5C6}" srcId="{C45F5729-7513-485C-8C77-B5C0AD82F672}" destId="{79DCE403-4E67-4081-B3A8-3B27C3EEF44A}" srcOrd="1" destOrd="0" parTransId="{77FFDDC4-B663-4441-8C9C-15C6FD5D2009}" sibTransId="{61345711-2D46-49E9-8358-D0EF7744F9C6}"/>
    <dgm:cxn modelId="{793427C9-FF5C-45F6-B447-968CBAAAD0A6}" srcId="{C45F5729-7513-485C-8C77-B5C0AD82F672}" destId="{5CD8D656-4863-4021-84B7-D92843D1C1C8}" srcOrd="0" destOrd="0" parTransId="{F6C92075-FFC1-459A-B9AF-14B07FBAF9C5}" sibTransId="{C819AD9A-FA67-46B1-842A-A0CAA23CB6E0}"/>
    <dgm:cxn modelId="{057735D6-4084-3D48-B1F4-4D21E3C819F5}" type="presOf" srcId="{79DCE403-4E67-4081-B3A8-3B27C3EEF44A}" destId="{BB43CD38-4D66-7F48-B95C-D754C27EE6A1}" srcOrd="0" destOrd="0" presId="urn:microsoft.com/office/officeart/2005/8/layout/vList2"/>
    <dgm:cxn modelId="{DB600BE0-F411-FB44-BCCD-83A3040A8960}" type="presParOf" srcId="{2D237214-C23D-AA4A-8055-CC6232DAE2E0}" destId="{DF7EF00A-C008-E949-91CC-9B2DCD4DB408}" srcOrd="0" destOrd="0" presId="urn:microsoft.com/office/officeart/2005/8/layout/vList2"/>
    <dgm:cxn modelId="{608C9147-95BA-E040-97D4-81F958C55F92}" type="presParOf" srcId="{2D237214-C23D-AA4A-8055-CC6232DAE2E0}" destId="{894DB951-BEAE-D749-A596-77B046A08B48}" srcOrd="1" destOrd="0" presId="urn:microsoft.com/office/officeart/2005/8/layout/vList2"/>
    <dgm:cxn modelId="{9434F48B-05E2-CF4A-AE87-6AF35E29F88B}" type="presParOf" srcId="{2D237214-C23D-AA4A-8055-CC6232DAE2E0}" destId="{BB43CD38-4D66-7F48-B95C-D754C27EE6A1}" srcOrd="2" destOrd="0" presId="urn:microsoft.com/office/officeart/2005/8/layout/vList2"/>
    <dgm:cxn modelId="{13ED2A2A-91D4-0F4A-88F5-3629DC0BD7F3}" type="presParOf" srcId="{2D237214-C23D-AA4A-8055-CC6232DAE2E0}" destId="{BAF412DD-979B-F94B-B9A1-D27A7E85018C}" srcOrd="3" destOrd="0" presId="urn:microsoft.com/office/officeart/2005/8/layout/vList2"/>
    <dgm:cxn modelId="{B998ADA8-E5D8-B246-85F8-6097190FDB0D}" type="presParOf" srcId="{2D237214-C23D-AA4A-8055-CC6232DAE2E0}" destId="{F1B0A1B5-BE37-9443-A105-AA0710582759}" srcOrd="4" destOrd="0" presId="urn:microsoft.com/office/officeart/2005/8/layout/vList2"/>
    <dgm:cxn modelId="{37C92D65-4CA3-9446-B5F1-B40BD1AA8362}" type="presParOf" srcId="{2D237214-C23D-AA4A-8055-CC6232DAE2E0}" destId="{7A479E3C-A231-8447-841D-5BDFEB8B4815}" srcOrd="5" destOrd="0" presId="urn:microsoft.com/office/officeart/2005/8/layout/vList2"/>
    <dgm:cxn modelId="{2A5E19BF-E1AB-7C43-857D-5A8FCE776391}" type="presParOf" srcId="{2D237214-C23D-AA4A-8055-CC6232DAE2E0}" destId="{51B769CF-DAE8-8947-B45F-2658FBB4058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92484E-726C-4018-A606-63F9B959160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768ADDC-7831-4CFA-BFE3-6FAB8D76B13F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>
              <a:solidFill>
                <a:schemeClr val="tx1"/>
              </a:solidFill>
            </a:rPr>
            <a:t>Hourly/Daily:</a:t>
          </a:r>
        </a:p>
        <a:p>
          <a:pPr algn="ctr"/>
          <a:endParaRPr lang="en-GB" sz="1400" b="1" u="sng" dirty="0">
            <a:solidFill>
              <a:schemeClr val="tx1"/>
            </a:solidFill>
          </a:endParaRPr>
        </a:p>
        <a:p>
          <a:pPr algn="ctr"/>
          <a:r>
            <a:rPr lang="en-US" sz="1400" dirty="0">
              <a:solidFill>
                <a:schemeClr val="tx1"/>
              </a:solidFill>
            </a:rPr>
            <a:t>- Weather impact on the daily/hourly volume.</a:t>
          </a:r>
        </a:p>
        <a:p>
          <a:pPr algn="ctr"/>
          <a:r>
            <a:rPr lang="en-GB" sz="1400" dirty="0">
              <a:solidFill>
                <a:schemeClr val="tx1"/>
              </a:solidFill>
            </a:rPr>
            <a:t>- Seasonality impact on the daily/hourly volume.</a:t>
          </a:r>
        </a:p>
        <a:p>
          <a:pPr algn="ctr"/>
          <a:r>
            <a:rPr lang="en-GB" sz="1400" dirty="0">
              <a:solidFill>
                <a:schemeClr val="tx1"/>
              </a:solidFill>
            </a:rPr>
            <a:t>- Holiday impact on the daily/hourly volume.</a:t>
          </a:r>
        </a:p>
      </dgm:t>
    </dgm:pt>
    <dgm:pt modelId="{145C300B-6F84-4B97-ADBD-2C55D00F279E}" type="parTrans" cxnId="{FF508E92-BE5B-4550-BA1D-EE23716D8D02}">
      <dgm:prSet/>
      <dgm:spPr/>
      <dgm:t>
        <a:bodyPr/>
        <a:lstStyle/>
        <a:p>
          <a:endParaRPr lang="en-GB"/>
        </a:p>
      </dgm:t>
    </dgm:pt>
    <dgm:pt modelId="{62662DC7-7F46-4331-AB98-96B20362B0A3}" type="sibTrans" cxnId="{FF508E92-BE5B-4550-BA1D-EE23716D8D02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GB"/>
        </a:p>
      </dgm:t>
    </dgm:pt>
    <dgm:pt modelId="{CC6C224D-F742-464F-9640-B49C578F2A84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>
              <a:solidFill>
                <a:schemeClr val="tx1"/>
              </a:solidFill>
            </a:rPr>
            <a:t>Monthly: </a:t>
          </a:r>
        </a:p>
        <a:p>
          <a:pPr algn="ctr"/>
          <a:endParaRPr lang="en-GB" sz="1400" b="1" u="sng" dirty="0">
            <a:solidFill>
              <a:schemeClr val="tx1"/>
            </a:solidFill>
          </a:endParaRPr>
        </a:p>
        <a:p>
          <a:pPr algn="ctr"/>
          <a:r>
            <a:rPr lang="en-US" sz="1400" dirty="0">
              <a:solidFill>
                <a:schemeClr val="tx1"/>
              </a:solidFill>
            </a:rPr>
            <a:t>- Weather/Holidays adjusted demand is used as an input </a:t>
          </a:r>
          <a:r>
            <a:rPr lang="en-US" sz="1200" dirty="0">
              <a:solidFill>
                <a:schemeClr val="tx1"/>
              </a:solidFill>
            </a:rPr>
            <a:t>(Taking away weather effects and conveying a cleaner timeseries)</a:t>
          </a:r>
          <a:endParaRPr lang="en-GB" sz="1200" dirty="0">
            <a:solidFill>
              <a:schemeClr val="tx1"/>
            </a:solidFill>
          </a:endParaRPr>
        </a:p>
        <a:p>
          <a:pPr algn="ctr">
            <a:buFont typeface="Wingdings" panose="05000000000000000000" pitchFamily="2" charset="2"/>
            <a:buChar char=""/>
          </a:pPr>
          <a:r>
            <a:rPr lang="en-US" sz="1400" dirty="0">
              <a:solidFill>
                <a:schemeClr val="tx1"/>
              </a:solidFill>
            </a:rPr>
            <a:t>- Having these “weather/H-adjusted” volumes allows us to use available indicators as regressors: 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200" dirty="0">
              <a:solidFill>
                <a:schemeClr val="tx1"/>
              </a:solidFill>
            </a:rPr>
            <a:t>(GDP for the Non-domestic demand)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200" dirty="0">
              <a:solidFill>
                <a:schemeClr val="tx1"/>
              </a:solidFill>
            </a:rPr>
            <a:t>(Population + Prices for the Domestic demand)</a:t>
          </a:r>
          <a:endParaRPr lang="en-GB" sz="1400" b="0" u="none" dirty="0">
            <a:solidFill>
              <a:schemeClr val="tx1"/>
            </a:solidFill>
          </a:endParaRPr>
        </a:p>
      </dgm:t>
    </dgm:pt>
    <dgm:pt modelId="{978C3BA4-F0BB-4160-90F5-C8776D0B7105}" type="parTrans" cxnId="{9B9F4E04-E8D5-4584-A821-04267C4C21FF}">
      <dgm:prSet/>
      <dgm:spPr/>
      <dgm:t>
        <a:bodyPr/>
        <a:lstStyle/>
        <a:p>
          <a:endParaRPr lang="en-GB"/>
        </a:p>
      </dgm:t>
    </dgm:pt>
    <dgm:pt modelId="{9F243826-C383-466B-9B6C-F1B3E524D57F}" type="sibTrans" cxnId="{9B9F4E04-E8D5-4584-A821-04267C4C21FF}">
      <dgm:prSet/>
      <dgm:spPr/>
      <dgm:t>
        <a:bodyPr/>
        <a:lstStyle/>
        <a:p>
          <a:endParaRPr lang="en-GB"/>
        </a:p>
      </dgm:t>
    </dgm:pt>
    <dgm:pt modelId="{FF891CF0-CBDC-4D42-98CE-F53A6B570BAB}" type="pres">
      <dgm:prSet presAssocID="{9F92484E-726C-4018-A606-63F9B959160E}" presName="Name0" presStyleCnt="0">
        <dgm:presLayoutVars>
          <dgm:dir/>
          <dgm:resizeHandles val="exact"/>
        </dgm:presLayoutVars>
      </dgm:prSet>
      <dgm:spPr/>
    </dgm:pt>
    <dgm:pt modelId="{FA8FD5A8-FBCA-427C-AB00-B68B27796302}" type="pres">
      <dgm:prSet presAssocID="{B768ADDC-7831-4CFA-BFE3-6FAB8D76B13F}" presName="node" presStyleLbl="node1" presStyleIdx="0" presStyleCnt="2" custScaleY="206489">
        <dgm:presLayoutVars>
          <dgm:bulletEnabled val="1"/>
        </dgm:presLayoutVars>
      </dgm:prSet>
      <dgm:spPr/>
    </dgm:pt>
    <dgm:pt modelId="{1CC32D66-3992-4617-B608-B1A120FAE9CE}" type="pres">
      <dgm:prSet presAssocID="{62662DC7-7F46-4331-AB98-96B20362B0A3}" presName="sibTrans" presStyleLbl="sibTrans2D1" presStyleIdx="0" presStyleCnt="1"/>
      <dgm:spPr/>
    </dgm:pt>
    <dgm:pt modelId="{FA022BC1-50DB-4DBE-B0E7-4CA79E3D20C4}" type="pres">
      <dgm:prSet presAssocID="{62662DC7-7F46-4331-AB98-96B20362B0A3}" presName="connectorText" presStyleLbl="sibTrans2D1" presStyleIdx="0" presStyleCnt="1"/>
      <dgm:spPr/>
    </dgm:pt>
    <dgm:pt modelId="{8F293836-88F7-4BCE-B38F-9B8818D9BD0F}" type="pres">
      <dgm:prSet presAssocID="{CC6C224D-F742-464F-9640-B49C578F2A84}" presName="node" presStyleLbl="node1" presStyleIdx="1" presStyleCnt="2" custScaleY="206489">
        <dgm:presLayoutVars>
          <dgm:bulletEnabled val="1"/>
        </dgm:presLayoutVars>
      </dgm:prSet>
      <dgm:spPr/>
    </dgm:pt>
  </dgm:ptLst>
  <dgm:cxnLst>
    <dgm:cxn modelId="{9B9F4E04-E8D5-4584-A821-04267C4C21FF}" srcId="{9F92484E-726C-4018-A606-63F9B959160E}" destId="{CC6C224D-F742-464F-9640-B49C578F2A84}" srcOrd="1" destOrd="0" parTransId="{978C3BA4-F0BB-4160-90F5-C8776D0B7105}" sibTransId="{9F243826-C383-466B-9B6C-F1B3E524D57F}"/>
    <dgm:cxn modelId="{8C7AE123-090C-4BDA-8184-8D35783693B9}" type="presOf" srcId="{CC6C224D-F742-464F-9640-B49C578F2A84}" destId="{8F293836-88F7-4BCE-B38F-9B8818D9BD0F}" srcOrd="0" destOrd="0" presId="urn:microsoft.com/office/officeart/2005/8/layout/process1"/>
    <dgm:cxn modelId="{C22B4D2A-B4D1-4B4D-ACD6-E175A59BC401}" type="presOf" srcId="{62662DC7-7F46-4331-AB98-96B20362B0A3}" destId="{1CC32D66-3992-4617-B608-B1A120FAE9CE}" srcOrd="0" destOrd="0" presId="urn:microsoft.com/office/officeart/2005/8/layout/process1"/>
    <dgm:cxn modelId="{FF508E92-BE5B-4550-BA1D-EE23716D8D02}" srcId="{9F92484E-726C-4018-A606-63F9B959160E}" destId="{B768ADDC-7831-4CFA-BFE3-6FAB8D76B13F}" srcOrd="0" destOrd="0" parTransId="{145C300B-6F84-4B97-ADBD-2C55D00F279E}" sibTransId="{62662DC7-7F46-4331-AB98-96B20362B0A3}"/>
    <dgm:cxn modelId="{A19CDAA4-8613-4BBA-BF7F-BFFC0D0F05D7}" type="presOf" srcId="{62662DC7-7F46-4331-AB98-96B20362B0A3}" destId="{FA022BC1-50DB-4DBE-B0E7-4CA79E3D20C4}" srcOrd="1" destOrd="0" presId="urn:microsoft.com/office/officeart/2005/8/layout/process1"/>
    <dgm:cxn modelId="{72C891A8-FB4C-4EF5-B380-B85F0EECA16F}" type="presOf" srcId="{9F92484E-726C-4018-A606-63F9B959160E}" destId="{FF891CF0-CBDC-4D42-98CE-F53A6B570BAB}" srcOrd="0" destOrd="0" presId="urn:microsoft.com/office/officeart/2005/8/layout/process1"/>
    <dgm:cxn modelId="{B628E7C5-DB4B-447C-AE39-B8C2778C9BF7}" type="presOf" srcId="{B768ADDC-7831-4CFA-BFE3-6FAB8D76B13F}" destId="{FA8FD5A8-FBCA-427C-AB00-B68B27796302}" srcOrd="0" destOrd="0" presId="urn:microsoft.com/office/officeart/2005/8/layout/process1"/>
    <dgm:cxn modelId="{BB2C9E4D-5B9A-4249-8DAE-5809F74A07F9}" type="presParOf" srcId="{FF891CF0-CBDC-4D42-98CE-F53A6B570BAB}" destId="{FA8FD5A8-FBCA-427C-AB00-B68B27796302}" srcOrd="0" destOrd="0" presId="urn:microsoft.com/office/officeart/2005/8/layout/process1"/>
    <dgm:cxn modelId="{E0D5AEB9-5C22-4E7B-8B6D-70AA35982336}" type="presParOf" srcId="{FF891CF0-CBDC-4D42-98CE-F53A6B570BAB}" destId="{1CC32D66-3992-4617-B608-B1A120FAE9CE}" srcOrd="1" destOrd="0" presId="urn:microsoft.com/office/officeart/2005/8/layout/process1"/>
    <dgm:cxn modelId="{F25CB06C-E368-4AED-B2A0-ED3AAC921EE8}" type="presParOf" srcId="{1CC32D66-3992-4617-B608-B1A120FAE9CE}" destId="{FA022BC1-50DB-4DBE-B0E7-4CA79E3D20C4}" srcOrd="0" destOrd="0" presId="urn:microsoft.com/office/officeart/2005/8/layout/process1"/>
    <dgm:cxn modelId="{2732B842-98AE-44EF-AEC8-64C873A40839}" type="presParOf" srcId="{FF891CF0-CBDC-4D42-98CE-F53A6B570BAB}" destId="{8F293836-88F7-4BCE-B38F-9B8818D9BD0F}" srcOrd="2" destOrd="0" presId="urn:microsoft.com/office/officeart/2005/8/layout/process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A319B5-E5AC-4844-9A8D-6E00AE1746A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75D6013-4B33-424D-855E-037E96A7A33E}">
      <dgm:prSet phldrT="[Text]"/>
      <dgm:spPr/>
      <dgm:t>
        <a:bodyPr/>
        <a:lstStyle/>
        <a:p>
          <a:r>
            <a:rPr lang="en-GB" dirty="0" err="1"/>
            <a:t>seasonality_prior_scale</a:t>
          </a:r>
          <a:r>
            <a:rPr lang="en-GB" dirty="0"/>
            <a:t>: [0.01, 10] </a:t>
          </a:r>
          <a:r>
            <a:rPr lang="en-GB" i="1" dirty="0"/>
            <a:t>default 10</a:t>
          </a:r>
        </a:p>
      </dgm:t>
    </dgm:pt>
    <dgm:pt modelId="{221F7ECA-CBFB-F640-9B5A-5C42134A87F0}" type="parTrans" cxnId="{86497B0D-DCCE-BE45-ABF7-B5CBD5A67D64}">
      <dgm:prSet/>
      <dgm:spPr/>
      <dgm:t>
        <a:bodyPr/>
        <a:lstStyle/>
        <a:p>
          <a:endParaRPr lang="en-GB"/>
        </a:p>
      </dgm:t>
    </dgm:pt>
    <dgm:pt modelId="{77AA5C46-E52E-6F4C-B9EC-A2F7C2C1EDD9}" type="sibTrans" cxnId="{86497B0D-DCCE-BE45-ABF7-B5CBD5A67D64}">
      <dgm:prSet/>
      <dgm:spPr/>
      <dgm:t>
        <a:bodyPr/>
        <a:lstStyle/>
        <a:p>
          <a:endParaRPr lang="en-GB"/>
        </a:p>
      </dgm:t>
    </dgm:pt>
    <dgm:pt modelId="{20479162-C2F5-E646-98DA-86C3950FD461}">
      <dgm:prSet phldrT="[Text]"/>
      <dgm:spPr/>
      <dgm:t>
        <a:bodyPr/>
        <a:lstStyle/>
        <a:p>
          <a:r>
            <a:rPr lang="en-GB" dirty="0" err="1"/>
            <a:t>holidays_prior_scale</a:t>
          </a:r>
          <a:r>
            <a:rPr lang="en-GB" dirty="0"/>
            <a:t>: [0.01, 10] </a:t>
          </a:r>
          <a:r>
            <a:rPr lang="en-GB" i="1" dirty="0"/>
            <a:t>default 10</a:t>
          </a:r>
          <a:endParaRPr lang="en-GB" dirty="0"/>
        </a:p>
      </dgm:t>
    </dgm:pt>
    <dgm:pt modelId="{EF909837-BB94-3943-9196-3647BCD34A08}" type="parTrans" cxnId="{074EBD44-D930-FC4D-BEEC-65D010EAEFB5}">
      <dgm:prSet/>
      <dgm:spPr/>
      <dgm:t>
        <a:bodyPr/>
        <a:lstStyle/>
        <a:p>
          <a:endParaRPr lang="en-GB"/>
        </a:p>
      </dgm:t>
    </dgm:pt>
    <dgm:pt modelId="{81E38DA9-C604-D940-93EA-388A754AB949}" type="sibTrans" cxnId="{074EBD44-D930-FC4D-BEEC-65D010EAEFB5}">
      <dgm:prSet/>
      <dgm:spPr/>
      <dgm:t>
        <a:bodyPr/>
        <a:lstStyle/>
        <a:p>
          <a:endParaRPr lang="en-GB"/>
        </a:p>
      </dgm:t>
    </dgm:pt>
    <dgm:pt modelId="{45431F52-7C83-B245-B77E-AA469B347C3E}">
      <dgm:prSet phldrT="[Text]"/>
      <dgm:spPr/>
      <dgm:t>
        <a:bodyPr/>
        <a:lstStyle/>
        <a:p>
          <a:r>
            <a:rPr lang="en-GB" dirty="0" err="1"/>
            <a:t>changepoint_prior_scale</a:t>
          </a:r>
          <a:r>
            <a:rPr lang="en-GB" dirty="0"/>
            <a:t>: [0.001, 0.5] </a:t>
          </a:r>
          <a:r>
            <a:rPr lang="en-GB" i="1" dirty="0"/>
            <a:t>default 0.05</a:t>
          </a:r>
        </a:p>
      </dgm:t>
    </dgm:pt>
    <dgm:pt modelId="{8A79049A-7978-124D-A10E-6188D312FC2D}" type="parTrans" cxnId="{6084CD66-7746-4849-96CB-66982D642DBA}">
      <dgm:prSet/>
      <dgm:spPr/>
      <dgm:t>
        <a:bodyPr/>
        <a:lstStyle/>
        <a:p>
          <a:endParaRPr lang="en-GB"/>
        </a:p>
      </dgm:t>
    </dgm:pt>
    <dgm:pt modelId="{3FF91D39-395E-F74C-8F6F-A3A571249C79}" type="sibTrans" cxnId="{6084CD66-7746-4849-96CB-66982D642DBA}">
      <dgm:prSet/>
      <dgm:spPr/>
      <dgm:t>
        <a:bodyPr/>
        <a:lstStyle/>
        <a:p>
          <a:endParaRPr lang="en-GB"/>
        </a:p>
      </dgm:t>
    </dgm:pt>
    <dgm:pt modelId="{81EC9474-DB19-9642-8382-72ED9C1ACC88}">
      <dgm:prSet phldrT="[Text]"/>
      <dgm:spPr/>
      <dgm:t>
        <a:bodyPr/>
        <a:lstStyle/>
        <a:p>
          <a:r>
            <a:rPr lang="en-GB" dirty="0" err="1"/>
            <a:t>mcmc_samples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default ‘false’</a:t>
          </a:r>
        </a:p>
      </dgm:t>
    </dgm:pt>
    <dgm:pt modelId="{DC951A10-3CB1-2E4F-8BF4-A9153D1885C1}" type="parTrans" cxnId="{A8806D05-D37F-F048-99A9-573897F8C350}">
      <dgm:prSet/>
      <dgm:spPr/>
      <dgm:t>
        <a:bodyPr/>
        <a:lstStyle/>
        <a:p>
          <a:endParaRPr lang="en-GB"/>
        </a:p>
      </dgm:t>
    </dgm:pt>
    <dgm:pt modelId="{7A25A43F-A103-494A-97CF-927FF5A3EEE3}" type="sibTrans" cxnId="{A8806D05-D37F-F048-99A9-573897F8C350}">
      <dgm:prSet/>
      <dgm:spPr/>
      <dgm:t>
        <a:bodyPr/>
        <a:lstStyle/>
        <a:p>
          <a:endParaRPr lang="en-GB"/>
        </a:p>
      </dgm:t>
    </dgm:pt>
    <dgm:pt modelId="{52990927-380D-0A46-AF15-FE503C818923}">
      <dgm:prSet phldrT="[Text]"/>
      <dgm:spPr/>
      <dgm:t>
        <a:bodyPr/>
        <a:lstStyle/>
        <a:p>
          <a:r>
            <a:rPr lang="en-GB" dirty="0" err="1"/>
            <a:t>changepoint_range</a:t>
          </a:r>
          <a:r>
            <a:rPr lang="en-GB" dirty="0"/>
            <a:t>: [0.8, 0.95] </a:t>
          </a:r>
          <a:r>
            <a:rPr lang="en-GB" i="1" dirty="0"/>
            <a:t>default 0.8</a:t>
          </a:r>
          <a:endParaRPr lang="en-GB" dirty="0"/>
        </a:p>
      </dgm:t>
    </dgm:pt>
    <dgm:pt modelId="{BFFFB588-CF6D-4548-86AC-5F685D5DBF4E}" type="parTrans" cxnId="{3CB4ED30-EF62-1E41-AC2F-17F73CAD4728}">
      <dgm:prSet/>
      <dgm:spPr/>
      <dgm:t>
        <a:bodyPr/>
        <a:lstStyle/>
        <a:p>
          <a:endParaRPr lang="en-GB"/>
        </a:p>
      </dgm:t>
    </dgm:pt>
    <dgm:pt modelId="{DDD5CA8C-0DD8-B641-873A-47C3310505F5}" type="sibTrans" cxnId="{3CB4ED30-EF62-1E41-AC2F-17F73CAD4728}">
      <dgm:prSet/>
      <dgm:spPr/>
      <dgm:t>
        <a:bodyPr/>
        <a:lstStyle/>
        <a:p>
          <a:endParaRPr lang="en-GB"/>
        </a:p>
      </dgm:t>
    </dgm:pt>
    <dgm:pt modelId="{54C12F4A-A0D2-7447-8CA5-1C770F8D80C4}">
      <dgm:prSet phldrT="[Text]"/>
      <dgm:spPr/>
      <dgm:t>
        <a:bodyPr/>
        <a:lstStyle/>
        <a:p>
          <a:r>
            <a:rPr lang="en-GB" dirty="0" err="1"/>
            <a:t>seasonality_mode</a:t>
          </a:r>
          <a:r>
            <a:rPr lang="en-GB" dirty="0"/>
            <a:t>: [‘additive’, ‘multiplicative’] </a:t>
          </a:r>
          <a:r>
            <a:rPr lang="en-GB" i="1" dirty="0"/>
            <a:t>default ‘additive’</a:t>
          </a:r>
          <a:endParaRPr lang="en-GB" dirty="0"/>
        </a:p>
      </dgm:t>
    </dgm:pt>
    <dgm:pt modelId="{03DB1F0F-51A0-714C-8640-DB76634BEF62}" type="parTrans" cxnId="{1BA9F9D5-A1C9-3446-9B63-2FD8FFEF00D7}">
      <dgm:prSet/>
      <dgm:spPr/>
      <dgm:t>
        <a:bodyPr/>
        <a:lstStyle/>
        <a:p>
          <a:endParaRPr lang="en-GB"/>
        </a:p>
      </dgm:t>
    </dgm:pt>
    <dgm:pt modelId="{86E9076E-66C7-344D-B763-98270AED7469}" type="sibTrans" cxnId="{1BA9F9D5-A1C9-3446-9B63-2FD8FFEF00D7}">
      <dgm:prSet/>
      <dgm:spPr/>
      <dgm:t>
        <a:bodyPr/>
        <a:lstStyle/>
        <a:p>
          <a:endParaRPr lang="en-GB"/>
        </a:p>
      </dgm:t>
    </dgm:pt>
    <dgm:pt modelId="{B8D56E93-24A5-FB45-904E-13A924418FF7}">
      <dgm:prSet phldrT="[Text]"/>
      <dgm:spPr/>
      <dgm:t>
        <a:bodyPr/>
        <a:lstStyle/>
        <a:p>
          <a:r>
            <a:rPr lang="en-GB" dirty="0"/>
            <a:t>changepoints: [dates] </a:t>
          </a:r>
          <a:r>
            <a:rPr lang="en-GB" i="1" dirty="0"/>
            <a:t>default None</a:t>
          </a:r>
          <a:endParaRPr lang="en-GB" dirty="0"/>
        </a:p>
      </dgm:t>
    </dgm:pt>
    <dgm:pt modelId="{7BF36A07-1688-294C-87E8-852AB2129FA1}" type="parTrans" cxnId="{170D23B0-654B-9B43-ABBC-727CDA2EDD9C}">
      <dgm:prSet/>
      <dgm:spPr/>
      <dgm:t>
        <a:bodyPr/>
        <a:lstStyle/>
        <a:p>
          <a:endParaRPr lang="en-GB"/>
        </a:p>
      </dgm:t>
    </dgm:pt>
    <dgm:pt modelId="{04270530-0E39-6F43-AFDF-1EBFCA1F0F1C}" type="sibTrans" cxnId="{170D23B0-654B-9B43-ABBC-727CDA2EDD9C}">
      <dgm:prSet/>
      <dgm:spPr/>
      <dgm:t>
        <a:bodyPr/>
        <a:lstStyle/>
        <a:p>
          <a:endParaRPr lang="en-GB"/>
        </a:p>
      </dgm:t>
    </dgm:pt>
    <dgm:pt modelId="{41E5AB2F-CC84-B341-9F46-4EF67C6EAAE4}">
      <dgm:prSet phldrT="[Text]"/>
      <dgm:spPr/>
      <dgm:t>
        <a:bodyPr/>
        <a:lstStyle/>
        <a:p>
          <a:r>
            <a:rPr lang="en-GB" dirty="0" err="1"/>
            <a:t>yearly_seasonality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</a:t>
          </a:r>
          <a:r>
            <a:rPr lang="en-GB" i="1" dirty="0"/>
            <a:t>default ‘auto’</a:t>
          </a:r>
          <a:endParaRPr lang="en-GB" dirty="0"/>
        </a:p>
      </dgm:t>
    </dgm:pt>
    <dgm:pt modelId="{7704AF36-4427-C448-BD6C-CA7AF5188566}" type="parTrans" cxnId="{288A5CD1-7E2F-7441-9AD8-4756A65531CE}">
      <dgm:prSet/>
      <dgm:spPr/>
      <dgm:t>
        <a:bodyPr/>
        <a:lstStyle/>
        <a:p>
          <a:endParaRPr lang="en-GB"/>
        </a:p>
      </dgm:t>
    </dgm:pt>
    <dgm:pt modelId="{3289EFAB-AE63-134B-8D78-2BB60F054407}" type="sibTrans" cxnId="{288A5CD1-7E2F-7441-9AD8-4756A65531CE}">
      <dgm:prSet/>
      <dgm:spPr/>
      <dgm:t>
        <a:bodyPr/>
        <a:lstStyle/>
        <a:p>
          <a:endParaRPr lang="en-GB"/>
        </a:p>
      </dgm:t>
    </dgm:pt>
    <dgm:pt modelId="{A8E350BB-0C83-4143-83DF-9FF26A95A8E7}">
      <dgm:prSet phldrT="[Text]"/>
      <dgm:spPr/>
      <dgm:t>
        <a:bodyPr/>
        <a:lstStyle/>
        <a:p>
          <a:r>
            <a:rPr lang="en-GB" dirty="0" err="1"/>
            <a:t>n_changepoints</a:t>
          </a:r>
          <a:r>
            <a:rPr lang="en-GB" dirty="0"/>
            <a:t>: [integer number] </a:t>
          </a:r>
          <a:r>
            <a:rPr lang="en-GB" i="1" dirty="0"/>
            <a:t>default 25</a:t>
          </a:r>
          <a:endParaRPr lang="en-GB" dirty="0"/>
        </a:p>
      </dgm:t>
    </dgm:pt>
    <dgm:pt modelId="{4581629A-FB91-2741-A2A5-6C4205973369}" type="parTrans" cxnId="{3234731F-BFC0-B442-8139-8248B9643166}">
      <dgm:prSet/>
      <dgm:spPr/>
      <dgm:t>
        <a:bodyPr/>
        <a:lstStyle/>
        <a:p>
          <a:endParaRPr lang="en-GB"/>
        </a:p>
      </dgm:t>
    </dgm:pt>
    <dgm:pt modelId="{9B68E258-3561-7740-9065-6837022702AF}" type="sibTrans" cxnId="{3234731F-BFC0-B442-8139-8248B9643166}">
      <dgm:prSet/>
      <dgm:spPr/>
      <dgm:t>
        <a:bodyPr/>
        <a:lstStyle/>
        <a:p>
          <a:endParaRPr lang="en-GB"/>
        </a:p>
      </dgm:t>
    </dgm:pt>
    <dgm:pt modelId="{1E289C25-7DBC-484A-A32A-38159EF7334C}">
      <dgm:prSet phldrT="[Text]"/>
      <dgm:spPr/>
      <dgm:t>
        <a:bodyPr/>
        <a:lstStyle/>
        <a:p>
          <a:r>
            <a:rPr lang="en-GB" dirty="0" err="1"/>
            <a:t>weekly_seasonality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default ‘true’</a:t>
          </a:r>
        </a:p>
      </dgm:t>
    </dgm:pt>
    <dgm:pt modelId="{979146AD-AE49-EF47-84E5-27D5254719D5}" type="parTrans" cxnId="{826E5280-FD25-914D-838F-D8DCDE490867}">
      <dgm:prSet/>
      <dgm:spPr/>
      <dgm:t>
        <a:bodyPr/>
        <a:lstStyle/>
        <a:p>
          <a:endParaRPr lang="en-GB"/>
        </a:p>
      </dgm:t>
    </dgm:pt>
    <dgm:pt modelId="{BDFE3C51-FA37-E645-8B6B-108CD5F65245}" type="sibTrans" cxnId="{826E5280-FD25-914D-838F-D8DCDE490867}">
      <dgm:prSet/>
      <dgm:spPr/>
      <dgm:t>
        <a:bodyPr/>
        <a:lstStyle/>
        <a:p>
          <a:endParaRPr lang="en-GB"/>
        </a:p>
      </dgm:t>
    </dgm:pt>
    <dgm:pt modelId="{9666D26D-43F8-6741-B85C-38FE900B445D}">
      <dgm:prSet phldrT="[Text]"/>
      <dgm:spPr/>
      <dgm:t>
        <a:bodyPr/>
        <a:lstStyle/>
        <a:p>
          <a:r>
            <a:rPr lang="en-GB" dirty="0" err="1"/>
            <a:t>daily_seasonality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</a:t>
          </a:r>
          <a:r>
            <a:rPr lang="en-GB" i="1" dirty="0"/>
            <a:t>default ‘auto’</a:t>
          </a:r>
          <a:endParaRPr lang="en-GB" dirty="0"/>
        </a:p>
      </dgm:t>
    </dgm:pt>
    <dgm:pt modelId="{EFD4608D-7819-B345-85B0-BD89D50E03AA}" type="parTrans" cxnId="{27D89857-6EA2-5341-BFBF-884696FFF4C4}">
      <dgm:prSet/>
      <dgm:spPr/>
      <dgm:t>
        <a:bodyPr/>
        <a:lstStyle/>
        <a:p>
          <a:endParaRPr lang="en-GB"/>
        </a:p>
      </dgm:t>
    </dgm:pt>
    <dgm:pt modelId="{A883A78D-9301-8D45-848A-7564DC1C58B8}" type="sibTrans" cxnId="{27D89857-6EA2-5341-BFBF-884696FFF4C4}">
      <dgm:prSet/>
      <dgm:spPr/>
      <dgm:t>
        <a:bodyPr/>
        <a:lstStyle/>
        <a:p>
          <a:endParaRPr lang="en-GB"/>
        </a:p>
      </dgm:t>
    </dgm:pt>
    <dgm:pt modelId="{A8D722D8-3214-A240-B3C4-0DC3B2AEA98C}">
      <dgm:prSet phldrT="[Text]"/>
      <dgm:spPr/>
      <dgm:t>
        <a:bodyPr/>
        <a:lstStyle/>
        <a:p>
          <a:r>
            <a:rPr lang="en-GB" dirty="0"/>
            <a:t>holidays: [</a:t>
          </a:r>
          <a:r>
            <a:rPr lang="en-GB" dirty="0" err="1"/>
            <a:t>DataFrame</a:t>
          </a:r>
          <a:r>
            <a:rPr lang="en-GB" dirty="0"/>
            <a:t>] </a:t>
          </a:r>
          <a:r>
            <a:rPr lang="en-GB" i="1" dirty="0"/>
            <a:t>default None</a:t>
          </a:r>
          <a:endParaRPr lang="en-GB" dirty="0"/>
        </a:p>
      </dgm:t>
    </dgm:pt>
    <dgm:pt modelId="{6A3D6B31-715F-934B-8DEB-C26EB26EDCDD}" type="parTrans" cxnId="{FC7AD733-97A8-F546-B3C2-D21F4CB2B9BE}">
      <dgm:prSet/>
      <dgm:spPr/>
      <dgm:t>
        <a:bodyPr/>
        <a:lstStyle/>
        <a:p>
          <a:endParaRPr lang="en-GB"/>
        </a:p>
      </dgm:t>
    </dgm:pt>
    <dgm:pt modelId="{9F3D0731-9DC6-FF48-AB46-AE88BC1292C2}" type="sibTrans" cxnId="{FC7AD733-97A8-F546-B3C2-D21F4CB2B9BE}">
      <dgm:prSet/>
      <dgm:spPr/>
      <dgm:t>
        <a:bodyPr/>
        <a:lstStyle/>
        <a:p>
          <a:endParaRPr lang="en-GB"/>
        </a:p>
      </dgm:t>
    </dgm:pt>
    <dgm:pt modelId="{3A952A31-3EE6-CE4A-9D8D-ED769650D699}">
      <dgm:prSet phldrT="[Text]"/>
      <dgm:spPr/>
      <dgm:t>
        <a:bodyPr/>
        <a:lstStyle/>
        <a:p>
          <a:r>
            <a:rPr lang="en-GB" dirty="0" err="1"/>
            <a:t>interval_width</a:t>
          </a:r>
          <a:r>
            <a:rPr lang="en-GB" dirty="0"/>
            <a:t>: [0.8, 0.95] </a:t>
          </a:r>
          <a:r>
            <a:rPr lang="en-GB" i="1" dirty="0"/>
            <a:t>default 0.8 </a:t>
          </a:r>
          <a:r>
            <a:rPr lang="en-GB" b="1" i="1" dirty="0">
              <a:solidFill>
                <a:schemeClr val="accent2">
                  <a:lumMod val="50000"/>
                </a:schemeClr>
              </a:solidFill>
            </a:rPr>
            <a:t>{confidence level}</a:t>
          </a:r>
          <a:endParaRPr lang="en-GB" b="1" dirty="0">
            <a:solidFill>
              <a:schemeClr val="accent2">
                <a:lumMod val="50000"/>
              </a:schemeClr>
            </a:solidFill>
          </a:endParaRPr>
        </a:p>
      </dgm:t>
    </dgm:pt>
    <dgm:pt modelId="{20786BCC-9DF4-A546-83B8-BA5B3686536C}" type="parTrans" cxnId="{C3D0C8D5-38F4-AE42-BC86-870E92FCB06C}">
      <dgm:prSet/>
      <dgm:spPr/>
      <dgm:t>
        <a:bodyPr/>
        <a:lstStyle/>
        <a:p>
          <a:endParaRPr lang="en-GB"/>
        </a:p>
      </dgm:t>
    </dgm:pt>
    <dgm:pt modelId="{22CBA6D6-8E31-D442-86C1-5512CC625D18}" type="sibTrans" cxnId="{C3D0C8D5-38F4-AE42-BC86-870E92FCB06C}">
      <dgm:prSet/>
      <dgm:spPr/>
      <dgm:t>
        <a:bodyPr/>
        <a:lstStyle/>
        <a:p>
          <a:endParaRPr lang="en-GB"/>
        </a:p>
      </dgm:t>
    </dgm:pt>
    <dgm:pt modelId="{8C031BE4-9744-3E48-832C-50D37F9C1827}">
      <dgm:prSet phldrT="[Text]"/>
      <dgm:spPr/>
      <dgm:t>
        <a:bodyPr/>
        <a:lstStyle/>
        <a:p>
          <a:r>
            <a:rPr lang="en-GB" dirty="0" err="1"/>
            <a:t>uncertainty_samples</a:t>
          </a:r>
          <a:r>
            <a:rPr lang="en-GB" dirty="0"/>
            <a:t>: [integer number] </a:t>
          </a:r>
          <a:r>
            <a:rPr lang="en-GB" i="1" dirty="0"/>
            <a:t>default 1000</a:t>
          </a:r>
          <a:r>
            <a:rPr lang="en-GB" dirty="0"/>
            <a:t> </a:t>
          </a:r>
        </a:p>
      </dgm:t>
    </dgm:pt>
    <dgm:pt modelId="{5B7AC466-FFCA-4B42-85FF-3B9C57AE2418}" type="parTrans" cxnId="{48838B10-B028-794B-9BA5-E7E0423CA01D}">
      <dgm:prSet/>
      <dgm:spPr/>
      <dgm:t>
        <a:bodyPr/>
        <a:lstStyle/>
        <a:p>
          <a:endParaRPr lang="en-GB"/>
        </a:p>
      </dgm:t>
    </dgm:pt>
    <dgm:pt modelId="{A04F4E91-3DA5-4B40-8742-7AC7273D623A}" type="sibTrans" cxnId="{48838B10-B028-794B-9BA5-E7E0423CA01D}">
      <dgm:prSet/>
      <dgm:spPr/>
      <dgm:t>
        <a:bodyPr/>
        <a:lstStyle/>
        <a:p>
          <a:endParaRPr lang="en-GB"/>
        </a:p>
      </dgm:t>
    </dgm:pt>
    <dgm:pt modelId="{FB5AA967-0949-134A-9D7B-30193E76A141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Tune-able</a:t>
          </a:r>
        </a:p>
      </dgm:t>
    </dgm:pt>
    <dgm:pt modelId="{F37FEB09-D904-3D49-AFB1-424A0E11CA03}" type="sibTrans" cxnId="{2368819B-8504-6549-93E7-C02D3EAD67BD}">
      <dgm:prSet/>
      <dgm:spPr/>
      <dgm:t>
        <a:bodyPr/>
        <a:lstStyle/>
        <a:p>
          <a:endParaRPr lang="en-GB"/>
        </a:p>
      </dgm:t>
    </dgm:pt>
    <dgm:pt modelId="{1F4FC563-0BC6-EF44-ABB3-6FD8D57521BB}" type="parTrans" cxnId="{2368819B-8504-6549-93E7-C02D3EAD67BD}">
      <dgm:prSet/>
      <dgm:spPr/>
      <dgm:t>
        <a:bodyPr/>
        <a:lstStyle/>
        <a:p>
          <a:endParaRPr lang="en-GB"/>
        </a:p>
      </dgm:t>
    </dgm:pt>
    <dgm:pt modelId="{95C51FBF-A5DF-1F47-A3EA-E249E2F0D2E4}">
      <dgm:prSet phldrT="[Text]"/>
      <dgm:spPr/>
      <dgm:t>
        <a:bodyPr/>
        <a:lstStyle/>
        <a:p>
          <a:r>
            <a:rPr lang="en-GB" dirty="0"/>
            <a:t>growth: [‘linear’, ‘logistic’] (saturation point?) </a:t>
          </a:r>
          <a:r>
            <a:rPr lang="en-GB" i="1" dirty="0"/>
            <a:t>default ‘linear’</a:t>
          </a:r>
          <a:endParaRPr lang="en-GB" dirty="0"/>
        </a:p>
      </dgm:t>
    </dgm:pt>
    <dgm:pt modelId="{5A4D9F11-3846-7E4A-9DEB-434A768ED8D8}" type="parTrans" cxnId="{9B6DA736-4B68-D941-B4FD-4C203B4140ED}">
      <dgm:prSet/>
      <dgm:spPr/>
      <dgm:t>
        <a:bodyPr/>
        <a:lstStyle/>
        <a:p>
          <a:endParaRPr lang="en-GB"/>
        </a:p>
      </dgm:t>
    </dgm:pt>
    <dgm:pt modelId="{6828A033-F836-9D47-9925-181143E5DDA6}" type="sibTrans" cxnId="{9B6DA736-4B68-D941-B4FD-4C203B4140ED}">
      <dgm:prSet/>
      <dgm:spPr/>
      <dgm:t>
        <a:bodyPr/>
        <a:lstStyle/>
        <a:p>
          <a:endParaRPr lang="en-GB"/>
        </a:p>
      </dgm:t>
    </dgm:pt>
    <dgm:pt modelId="{F1F03A21-E499-5B49-B28F-4B9F83526C19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Usually not tune-able</a:t>
          </a:r>
        </a:p>
      </dgm:t>
    </dgm:pt>
    <dgm:pt modelId="{D13446C3-47CA-7D4C-BF0E-9BEFC5746717}" type="parTrans" cxnId="{5496C53A-36FF-5049-94DB-0264A91930D5}">
      <dgm:prSet/>
      <dgm:spPr/>
      <dgm:t>
        <a:bodyPr/>
        <a:lstStyle/>
        <a:p>
          <a:endParaRPr lang="en-GB"/>
        </a:p>
      </dgm:t>
    </dgm:pt>
    <dgm:pt modelId="{C504149A-E8EB-7141-87EF-72BE773ECA13}" type="sibTrans" cxnId="{5496C53A-36FF-5049-94DB-0264A91930D5}">
      <dgm:prSet/>
      <dgm:spPr/>
      <dgm:t>
        <a:bodyPr/>
        <a:lstStyle/>
        <a:p>
          <a:endParaRPr lang="en-GB"/>
        </a:p>
      </dgm:t>
    </dgm:pt>
    <dgm:pt modelId="{971893F6-4DBC-E44E-8AAA-64B030688650}" type="pres">
      <dgm:prSet presAssocID="{0DA319B5-E5AC-4844-9A8D-6E00AE1746AC}" presName="linear" presStyleCnt="0">
        <dgm:presLayoutVars>
          <dgm:animLvl val="lvl"/>
          <dgm:resizeHandles val="exact"/>
        </dgm:presLayoutVars>
      </dgm:prSet>
      <dgm:spPr/>
    </dgm:pt>
    <dgm:pt modelId="{03349CBE-E708-1F4F-9BBE-738F9CBF81F9}" type="pres">
      <dgm:prSet presAssocID="{FB5AA967-0949-134A-9D7B-30193E76A14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4AF029C-E198-0E4B-9299-16FBFBE6DD46}" type="pres">
      <dgm:prSet presAssocID="{FB5AA967-0949-134A-9D7B-30193E76A141}" presName="childText" presStyleLbl="revTx" presStyleIdx="0" presStyleCnt="2">
        <dgm:presLayoutVars>
          <dgm:bulletEnabled val="1"/>
        </dgm:presLayoutVars>
      </dgm:prSet>
      <dgm:spPr/>
    </dgm:pt>
    <dgm:pt modelId="{4E01B62E-37D4-1646-B20E-868EC0C03CEE}" type="pres">
      <dgm:prSet presAssocID="{F1F03A21-E499-5B49-B28F-4B9F83526C1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4AA1D5E-2164-324B-9D98-E34E43C172E0}" type="pres">
      <dgm:prSet presAssocID="{F1F03A21-E499-5B49-B28F-4B9F83526C1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8806D05-D37F-F048-99A9-573897F8C350}" srcId="{F1F03A21-E499-5B49-B28F-4B9F83526C19}" destId="{81EC9474-DB19-9642-8382-72ED9C1ACC88}" srcOrd="8" destOrd="0" parTransId="{DC951A10-3CB1-2E4F-8BF4-A9153D1885C1}" sibTransId="{7A25A43F-A103-494A-97CF-927FF5A3EEE3}"/>
    <dgm:cxn modelId="{5E59280B-45EC-EB41-AC8B-9028C71E217E}" type="presOf" srcId="{A75D6013-4B33-424D-855E-037E96A7A33E}" destId="{F4AF029C-E198-0E4B-9299-16FBFBE6DD46}" srcOrd="0" destOrd="1" presId="urn:microsoft.com/office/officeart/2005/8/layout/vList2"/>
    <dgm:cxn modelId="{86497B0D-DCCE-BE45-ABF7-B5CBD5A67D64}" srcId="{FB5AA967-0949-134A-9D7B-30193E76A141}" destId="{A75D6013-4B33-424D-855E-037E96A7A33E}" srcOrd="1" destOrd="0" parTransId="{221F7ECA-CBFB-F640-9B5A-5C42134A87F0}" sibTransId="{77AA5C46-E52E-6F4C-B9EC-A2F7C2C1EDD9}"/>
    <dgm:cxn modelId="{48838B10-B028-794B-9BA5-E7E0423CA01D}" srcId="{F1F03A21-E499-5B49-B28F-4B9F83526C19}" destId="{8C031BE4-9744-3E48-832C-50D37F9C1827}" srcOrd="10" destOrd="0" parTransId="{5B7AC466-FFCA-4B42-85FF-3B9C57AE2418}" sibTransId="{A04F4E91-3DA5-4B40-8742-7AC7273D623A}"/>
    <dgm:cxn modelId="{3234731F-BFC0-B442-8139-8248B9643166}" srcId="{F1F03A21-E499-5B49-B28F-4B9F83526C19}" destId="{A8E350BB-0C83-4143-83DF-9FF26A95A8E7}" srcOrd="3" destOrd="0" parTransId="{4581629A-FB91-2741-A2A5-6C4205973369}" sibTransId="{9B68E258-3561-7740-9065-6837022702AF}"/>
    <dgm:cxn modelId="{3CB4ED30-EF62-1E41-AC2F-17F73CAD4728}" srcId="{FB5AA967-0949-134A-9D7B-30193E76A141}" destId="{52990927-380D-0A46-AF15-FE503C818923}" srcOrd="3" destOrd="0" parTransId="{BFFFB588-CF6D-4548-86AC-5F685D5DBF4E}" sibTransId="{DDD5CA8C-0DD8-B641-873A-47C3310505F5}"/>
    <dgm:cxn modelId="{FC7AD733-97A8-F546-B3C2-D21F4CB2B9BE}" srcId="{F1F03A21-E499-5B49-B28F-4B9F83526C19}" destId="{A8D722D8-3214-A240-B3C4-0DC3B2AEA98C}" srcOrd="7" destOrd="0" parTransId="{6A3D6B31-715F-934B-8DEB-C26EB26EDCDD}" sibTransId="{9F3D0731-9DC6-FF48-AB46-AE88BC1292C2}"/>
    <dgm:cxn modelId="{9B6DA736-4B68-D941-B4FD-4C203B4140ED}" srcId="{F1F03A21-E499-5B49-B28F-4B9F83526C19}" destId="{95C51FBF-A5DF-1F47-A3EA-E249E2F0D2E4}" srcOrd="1" destOrd="0" parTransId="{5A4D9F11-3846-7E4A-9DEB-434A768ED8D8}" sibTransId="{6828A033-F836-9D47-9925-181143E5DDA6}"/>
    <dgm:cxn modelId="{5496C53A-36FF-5049-94DB-0264A91930D5}" srcId="{0DA319B5-E5AC-4844-9A8D-6E00AE1746AC}" destId="{F1F03A21-E499-5B49-B28F-4B9F83526C19}" srcOrd="1" destOrd="0" parTransId="{D13446C3-47CA-7D4C-BF0E-9BEFC5746717}" sibTransId="{C504149A-E8EB-7141-87EF-72BE773ECA13}"/>
    <dgm:cxn modelId="{074EBD44-D930-FC4D-BEEC-65D010EAEFB5}" srcId="{FB5AA967-0949-134A-9D7B-30193E76A141}" destId="{20479162-C2F5-E646-98DA-86C3950FD461}" srcOrd="2" destOrd="0" parTransId="{EF909837-BB94-3943-9196-3647BCD34A08}" sibTransId="{81E38DA9-C604-D940-93EA-388A754AB949}"/>
    <dgm:cxn modelId="{0C62A052-8F44-E645-9945-076DC062936A}" type="presOf" srcId="{95C51FBF-A5DF-1F47-A3EA-E249E2F0D2E4}" destId="{54AA1D5E-2164-324B-9D98-E34E43C172E0}" srcOrd="0" destOrd="1" presId="urn:microsoft.com/office/officeart/2005/8/layout/vList2"/>
    <dgm:cxn modelId="{A6834454-6AF0-D045-A26E-01B780A0B39D}" type="presOf" srcId="{3A952A31-3EE6-CE4A-9D8D-ED769650D699}" destId="{54AA1D5E-2164-324B-9D98-E34E43C172E0}" srcOrd="0" destOrd="9" presId="urn:microsoft.com/office/officeart/2005/8/layout/vList2"/>
    <dgm:cxn modelId="{27D89857-6EA2-5341-BFBF-884696FFF4C4}" srcId="{F1F03A21-E499-5B49-B28F-4B9F83526C19}" destId="{9666D26D-43F8-6741-B85C-38FE900B445D}" srcOrd="6" destOrd="0" parTransId="{EFD4608D-7819-B345-85B0-BD89D50E03AA}" sibTransId="{A883A78D-9301-8D45-848A-7564DC1C58B8}"/>
    <dgm:cxn modelId="{B2B0F662-F5BE-4640-BB73-D4016708B287}" type="presOf" srcId="{20479162-C2F5-E646-98DA-86C3950FD461}" destId="{F4AF029C-E198-0E4B-9299-16FBFBE6DD46}" srcOrd="0" destOrd="2" presId="urn:microsoft.com/office/officeart/2005/8/layout/vList2"/>
    <dgm:cxn modelId="{6084CD66-7746-4849-96CB-66982D642DBA}" srcId="{FB5AA967-0949-134A-9D7B-30193E76A141}" destId="{45431F52-7C83-B245-B77E-AA469B347C3E}" srcOrd="0" destOrd="0" parTransId="{8A79049A-7978-124D-A10E-6188D312FC2D}" sibTransId="{3FF91D39-395E-F74C-8F6F-A3A571249C79}"/>
    <dgm:cxn modelId="{6EA80169-8CC2-F549-B1E8-A10CB472DE59}" type="presOf" srcId="{1E289C25-7DBC-484A-A32A-38159EF7334C}" destId="{54AA1D5E-2164-324B-9D98-E34E43C172E0}" srcOrd="0" destOrd="5" presId="urn:microsoft.com/office/officeart/2005/8/layout/vList2"/>
    <dgm:cxn modelId="{713FC275-92FB-564B-AD31-F70DB5AD47C9}" type="presOf" srcId="{41E5AB2F-CC84-B341-9F46-4EF67C6EAAE4}" destId="{54AA1D5E-2164-324B-9D98-E34E43C172E0}" srcOrd="0" destOrd="4" presId="urn:microsoft.com/office/officeart/2005/8/layout/vList2"/>
    <dgm:cxn modelId="{BD0BB57A-5DD8-894A-8B5C-81DF13840B8A}" type="presOf" srcId="{54C12F4A-A0D2-7447-8CA5-1C770F8D80C4}" destId="{54AA1D5E-2164-324B-9D98-E34E43C172E0}" srcOrd="0" destOrd="0" presId="urn:microsoft.com/office/officeart/2005/8/layout/vList2"/>
    <dgm:cxn modelId="{12D38E7E-FB00-7F4E-8FE3-F5F8248F0927}" type="presOf" srcId="{52990927-380D-0A46-AF15-FE503C818923}" destId="{F4AF029C-E198-0E4B-9299-16FBFBE6DD46}" srcOrd="0" destOrd="3" presId="urn:microsoft.com/office/officeart/2005/8/layout/vList2"/>
    <dgm:cxn modelId="{826E5280-FD25-914D-838F-D8DCDE490867}" srcId="{F1F03A21-E499-5B49-B28F-4B9F83526C19}" destId="{1E289C25-7DBC-484A-A32A-38159EF7334C}" srcOrd="5" destOrd="0" parTransId="{979146AD-AE49-EF47-84E5-27D5254719D5}" sibTransId="{BDFE3C51-FA37-E645-8B6B-108CD5F65245}"/>
    <dgm:cxn modelId="{526E6584-354B-344F-B860-538E28E7FB14}" type="presOf" srcId="{B8D56E93-24A5-FB45-904E-13A924418FF7}" destId="{54AA1D5E-2164-324B-9D98-E34E43C172E0}" srcOrd="0" destOrd="2" presId="urn:microsoft.com/office/officeart/2005/8/layout/vList2"/>
    <dgm:cxn modelId="{2368819B-8504-6549-93E7-C02D3EAD67BD}" srcId="{0DA319B5-E5AC-4844-9A8D-6E00AE1746AC}" destId="{FB5AA967-0949-134A-9D7B-30193E76A141}" srcOrd="0" destOrd="0" parTransId="{1F4FC563-0BC6-EF44-ABB3-6FD8D57521BB}" sibTransId="{F37FEB09-D904-3D49-AFB1-424A0E11CA03}"/>
    <dgm:cxn modelId="{2D7299A0-9256-7646-A4DB-AAF2462B877E}" type="presOf" srcId="{45431F52-7C83-B245-B77E-AA469B347C3E}" destId="{F4AF029C-E198-0E4B-9299-16FBFBE6DD46}" srcOrd="0" destOrd="0" presId="urn:microsoft.com/office/officeart/2005/8/layout/vList2"/>
    <dgm:cxn modelId="{71D394A2-A499-B847-9B4B-40D796E0B0A9}" type="presOf" srcId="{A8D722D8-3214-A240-B3C4-0DC3B2AEA98C}" destId="{54AA1D5E-2164-324B-9D98-E34E43C172E0}" srcOrd="0" destOrd="7" presId="urn:microsoft.com/office/officeart/2005/8/layout/vList2"/>
    <dgm:cxn modelId="{B81331A3-B33B-1D43-AF30-A2B14934F65A}" type="presOf" srcId="{F1F03A21-E499-5B49-B28F-4B9F83526C19}" destId="{4E01B62E-37D4-1646-B20E-868EC0C03CEE}" srcOrd="0" destOrd="0" presId="urn:microsoft.com/office/officeart/2005/8/layout/vList2"/>
    <dgm:cxn modelId="{170D23B0-654B-9B43-ABBC-727CDA2EDD9C}" srcId="{F1F03A21-E499-5B49-B28F-4B9F83526C19}" destId="{B8D56E93-24A5-FB45-904E-13A924418FF7}" srcOrd="2" destOrd="0" parTransId="{7BF36A07-1688-294C-87E8-852AB2129FA1}" sibTransId="{04270530-0E39-6F43-AFDF-1EBFCA1F0F1C}"/>
    <dgm:cxn modelId="{D404BEB4-B2AA-B244-96CD-A8BD6018F25D}" type="presOf" srcId="{8C031BE4-9744-3E48-832C-50D37F9C1827}" destId="{54AA1D5E-2164-324B-9D98-E34E43C172E0}" srcOrd="0" destOrd="10" presId="urn:microsoft.com/office/officeart/2005/8/layout/vList2"/>
    <dgm:cxn modelId="{288A5CD1-7E2F-7441-9AD8-4756A65531CE}" srcId="{F1F03A21-E499-5B49-B28F-4B9F83526C19}" destId="{41E5AB2F-CC84-B341-9F46-4EF67C6EAAE4}" srcOrd="4" destOrd="0" parTransId="{7704AF36-4427-C448-BD6C-CA7AF5188566}" sibTransId="{3289EFAB-AE63-134B-8D78-2BB60F054407}"/>
    <dgm:cxn modelId="{64A5C1D2-767F-BC4E-A960-B36085190E42}" type="presOf" srcId="{81EC9474-DB19-9642-8382-72ED9C1ACC88}" destId="{54AA1D5E-2164-324B-9D98-E34E43C172E0}" srcOrd="0" destOrd="8" presId="urn:microsoft.com/office/officeart/2005/8/layout/vList2"/>
    <dgm:cxn modelId="{C3D0C8D5-38F4-AE42-BC86-870E92FCB06C}" srcId="{F1F03A21-E499-5B49-B28F-4B9F83526C19}" destId="{3A952A31-3EE6-CE4A-9D8D-ED769650D699}" srcOrd="9" destOrd="0" parTransId="{20786BCC-9DF4-A546-83B8-BA5B3686536C}" sibTransId="{22CBA6D6-8E31-D442-86C1-5512CC625D18}"/>
    <dgm:cxn modelId="{1BA9F9D5-A1C9-3446-9B63-2FD8FFEF00D7}" srcId="{F1F03A21-E499-5B49-B28F-4B9F83526C19}" destId="{54C12F4A-A0D2-7447-8CA5-1C770F8D80C4}" srcOrd="0" destOrd="0" parTransId="{03DB1F0F-51A0-714C-8640-DB76634BEF62}" sibTransId="{86E9076E-66C7-344D-B763-98270AED7469}"/>
    <dgm:cxn modelId="{673CB6E6-B1B6-6E4F-9E19-AE8A325B2322}" type="presOf" srcId="{A8E350BB-0C83-4143-83DF-9FF26A95A8E7}" destId="{54AA1D5E-2164-324B-9D98-E34E43C172E0}" srcOrd="0" destOrd="3" presId="urn:microsoft.com/office/officeart/2005/8/layout/vList2"/>
    <dgm:cxn modelId="{BD1E50E7-EFF9-3F43-A142-C8191A792B14}" type="presOf" srcId="{FB5AA967-0949-134A-9D7B-30193E76A141}" destId="{03349CBE-E708-1F4F-9BBE-738F9CBF81F9}" srcOrd="0" destOrd="0" presId="urn:microsoft.com/office/officeart/2005/8/layout/vList2"/>
    <dgm:cxn modelId="{46E0D6ED-2C9D-984F-B4E4-CD9B1645A1A5}" type="presOf" srcId="{0DA319B5-E5AC-4844-9A8D-6E00AE1746AC}" destId="{971893F6-4DBC-E44E-8AAA-64B030688650}" srcOrd="0" destOrd="0" presId="urn:microsoft.com/office/officeart/2005/8/layout/vList2"/>
    <dgm:cxn modelId="{44D4AEF6-31FB-3847-9246-3C3380EC4EC0}" type="presOf" srcId="{9666D26D-43F8-6741-B85C-38FE900B445D}" destId="{54AA1D5E-2164-324B-9D98-E34E43C172E0}" srcOrd="0" destOrd="6" presId="urn:microsoft.com/office/officeart/2005/8/layout/vList2"/>
    <dgm:cxn modelId="{F86540D7-D8DB-3749-BAC8-22970F8DCAF8}" type="presParOf" srcId="{971893F6-4DBC-E44E-8AAA-64B030688650}" destId="{03349CBE-E708-1F4F-9BBE-738F9CBF81F9}" srcOrd="0" destOrd="0" presId="urn:microsoft.com/office/officeart/2005/8/layout/vList2"/>
    <dgm:cxn modelId="{AB5C5484-56FF-8743-BD4E-3328E8E511A0}" type="presParOf" srcId="{971893F6-4DBC-E44E-8AAA-64B030688650}" destId="{F4AF029C-E198-0E4B-9299-16FBFBE6DD46}" srcOrd="1" destOrd="0" presId="urn:microsoft.com/office/officeart/2005/8/layout/vList2"/>
    <dgm:cxn modelId="{6C750512-AC33-CF4C-9829-4C24420AA827}" type="presParOf" srcId="{971893F6-4DBC-E44E-8AAA-64B030688650}" destId="{4E01B62E-37D4-1646-B20E-868EC0C03CEE}" srcOrd="2" destOrd="0" presId="urn:microsoft.com/office/officeart/2005/8/layout/vList2"/>
    <dgm:cxn modelId="{CCFE5CA4-08FC-4041-805F-001DAEC2588F}" type="presParOf" srcId="{971893F6-4DBC-E44E-8AAA-64B030688650}" destId="{54AA1D5E-2164-324B-9D98-E34E43C172E0}" srcOrd="3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82E1C2-7291-AD42-99E5-5FE908D8D36A}" type="doc">
      <dgm:prSet loTypeId="urn:microsoft.com/office/officeart/2005/8/layout/cycle3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EE921616-22EF-F048-A6A8-C1F6A67C7CA2}">
      <dgm:prSet phldrT="[Text]"/>
      <dgm:spPr/>
      <dgm:t>
        <a:bodyPr/>
        <a:lstStyle/>
        <a:p>
          <a:r>
            <a:rPr lang="en-GB" dirty="0"/>
            <a:t>Data Processing</a:t>
          </a:r>
        </a:p>
      </dgm:t>
    </dgm:pt>
    <dgm:pt modelId="{F03EC214-8EAD-AA42-B9DF-0F45564AEA96}" type="parTrans" cxnId="{D0A6E57D-C8DE-8A47-A32B-EB968FE10DCE}">
      <dgm:prSet/>
      <dgm:spPr/>
      <dgm:t>
        <a:bodyPr/>
        <a:lstStyle/>
        <a:p>
          <a:endParaRPr lang="en-GB"/>
        </a:p>
      </dgm:t>
    </dgm:pt>
    <dgm:pt modelId="{F06D8122-1693-B64B-861E-9E1E43111034}" type="sibTrans" cxnId="{D0A6E57D-C8DE-8A47-A32B-EB968FE10DCE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GB"/>
        </a:p>
      </dgm:t>
    </dgm:pt>
    <dgm:pt modelId="{C411A5A4-B465-9F4C-9C7D-61ED15F8A774}">
      <dgm:prSet phldrT="[Text]"/>
      <dgm:spPr/>
      <dgm:t>
        <a:bodyPr/>
        <a:lstStyle/>
        <a:p>
          <a:r>
            <a:rPr lang="en-GB" dirty="0"/>
            <a:t>Model Creation</a:t>
          </a:r>
        </a:p>
      </dgm:t>
    </dgm:pt>
    <dgm:pt modelId="{B63A9C0B-B13B-114D-B935-B87C86FF36BA}" type="parTrans" cxnId="{1A24DD9B-014D-094F-9D79-3014B0998E49}">
      <dgm:prSet/>
      <dgm:spPr/>
      <dgm:t>
        <a:bodyPr/>
        <a:lstStyle/>
        <a:p>
          <a:endParaRPr lang="en-GB"/>
        </a:p>
      </dgm:t>
    </dgm:pt>
    <dgm:pt modelId="{4344A43B-C216-D349-835D-61C2A2BB8FA0}" type="sibTrans" cxnId="{1A24DD9B-014D-094F-9D79-3014B0998E49}">
      <dgm:prSet/>
      <dgm:spPr/>
      <dgm:t>
        <a:bodyPr/>
        <a:lstStyle/>
        <a:p>
          <a:endParaRPr lang="en-GB"/>
        </a:p>
      </dgm:t>
    </dgm:pt>
    <dgm:pt modelId="{6ACE6AE1-4A4A-4D4F-82BF-45F2431728E4}">
      <dgm:prSet phldrT="[Text]"/>
      <dgm:spPr/>
      <dgm:t>
        <a:bodyPr/>
        <a:lstStyle/>
        <a:p>
          <a:r>
            <a:rPr lang="en-GB" dirty="0"/>
            <a:t>Model Fitting</a:t>
          </a:r>
        </a:p>
      </dgm:t>
    </dgm:pt>
    <dgm:pt modelId="{0872CCAA-21D2-5744-8C69-8C81C1BA1DC6}" type="parTrans" cxnId="{FCB5F516-61DB-8143-A651-AE7CF46D917E}">
      <dgm:prSet/>
      <dgm:spPr/>
      <dgm:t>
        <a:bodyPr/>
        <a:lstStyle/>
        <a:p>
          <a:endParaRPr lang="en-GB"/>
        </a:p>
      </dgm:t>
    </dgm:pt>
    <dgm:pt modelId="{082D1CF1-E6D1-BD4B-8E87-1E82366AC137}" type="sibTrans" cxnId="{FCB5F516-61DB-8143-A651-AE7CF46D917E}">
      <dgm:prSet/>
      <dgm:spPr/>
      <dgm:t>
        <a:bodyPr/>
        <a:lstStyle/>
        <a:p>
          <a:endParaRPr lang="en-GB"/>
        </a:p>
      </dgm:t>
    </dgm:pt>
    <dgm:pt modelId="{5B193659-8DAE-9C48-8220-3F05CB4A64DA}">
      <dgm:prSet phldrT="[Text]"/>
      <dgm:spPr/>
      <dgm:t>
        <a:bodyPr/>
        <a:lstStyle/>
        <a:p>
          <a:r>
            <a:rPr lang="en-GB" dirty="0"/>
            <a:t>Model Scoring</a:t>
          </a:r>
        </a:p>
      </dgm:t>
    </dgm:pt>
    <dgm:pt modelId="{88D3A6BD-4F04-1C44-934E-5193F988DDC6}" type="parTrans" cxnId="{47ED53BB-36ED-E44A-92F0-A1D73BEECC80}">
      <dgm:prSet/>
      <dgm:spPr/>
      <dgm:t>
        <a:bodyPr/>
        <a:lstStyle/>
        <a:p>
          <a:endParaRPr lang="en-GB"/>
        </a:p>
      </dgm:t>
    </dgm:pt>
    <dgm:pt modelId="{2918DAD6-7954-5948-8407-1533EC932F01}" type="sibTrans" cxnId="{47ED53BB-36ED-E44A-92F0-A1D73BEECC80}">
      <dgm:prSet/>
      <dgm:spPr/>
      <dgm:t>
        <a:bodyPr/>
        <a:lstStyle/>
        <a:p>
          <a:endParaRPr lang="en-GB"/>
        </a:p>
      </dgm:t>
    </dgm:pt>
    <dgm:pt modelId="{7B4362E9-116F-8141-8B3E-C35A3D5BFD65}">
      <dgm:prSet phldrT="[Text]"/>
      <dgm:spPr/>
      <dgm:t>
        <a:bodyPr/>
        <a:lstStyle/>
        <a:p>
          <a:r>
            <a:rPr lang="en-GB" dirty="0"/>
            <a:t>Final Model</a:t>
          </a:r>
        </a:p>
      </dgm:t>
    </dgm:pt>
    <dgm:pt modelId="{19A43704-0D31-C54E-A376-49AA87CAE07F}" type="parTrans" cxnId="{E8BA2545-C636-7A40-A505-7247EA5EE4BE}">
      <dgm:prSet/>
      <dgm:spPr/>
      <dgm:t>
        <a:bodyPr/>
        <a:lstStyle/>
        <a:p>
          <a:endParaRPr lang="en-GB"/>
        </a:p>
      </dgm:t>
    </dgm:pt>
    <dgm:pt modelId="{3E2EBB66-7AA2-AD43-8E55-2A4DB2BF134D}" type="sibTrans" cxnId="{E8BA2545-C636-7A40-A505-7247EA5EE4BE}">
      <dgm:prSet/>
      <dgm:spPr/>
      <dgm:t>
        <a:bodyPr/>
        <a:lstStyle/>
        <a:p>
          <a:endParaRPr lang="en-GB"/>
        </a:p>
      </dgm:t>
    </dgm:pt>
    <dgm:pt modelId="{20F4AA0A-AE1E-C443-B99B-FF51ACF80568}" type="pres">
      <dgm:prSet presAssocID="{BD82E1C2-7291-AD42-99E5-5FE908D8D36A}" presName="Name0" presStyleCnt="0">
        <dgm:presLayoutVars>
          <dgm:dir/>
          <dgm:resizeHandles val="exact"/>
        </dgm:presLayoutVars>
      </dgm:prSet>
      <dgm:spPr/>
    </dgm:pt>
    <dgm:pt modelId="{0FC6368B-F80C-4F43-9D6E-37CE23CDFF92}" type="pres">
      <dgm:prSet presAssocID="{BD82E1C2-7291-AD42-99E5-5FE908D8D36A}" presName="cycle" presStyleCnt="0"/>
      <dgm:spPr/>
    </dgm:pt>
    <dgm:pt modelId="{8BD53314-D0E5-D541-ADAB-BBBC46419238}" type="pres">
      <dgm:prSet presAssocID="{EE921616-22EF-F048-A6A8-C1F6A67C7CA2}" presName="nodeFirstNode" presStyleLbl="node1" presStyleIdx="0" presStyleCnt="5">
        <dgm:presLayoutVars>
          <dgm:bulletEnabled val="1"/>
        </dgm:presLayoutVars>
      </dgm:prSet>
      <dgm:spPr/>
    </dgm:pt>
    <dgm:pt modelId="{DA8B7C9F-11DA-A046-9490-69FA3BE68405}" type="pres">
      <dgm:prSet presAssocID="{F06D8122-1693-B64B-861E-9E1E43111034}" presName="sibTransFirstNode" presStyleLbl="bgShp" presStyleIdx="0" presStyleCnt="1"/>
      <dgm:spPr/>
    </dgm:pt>
    <dgm:pt modelId="{F91D0B80-3BC0-7F43-A696-7948C32336F4}" type="pres">
      <dgm:prSet presAssocID="{C411A5A4-B465-9F4C-9C7D-61ED15F8A774}" presName="nodeFollowingNodes" presStyleLbl="node1" presStyleIdx="1" presStyleCnt="5">
        <dgm:presLayoutVars>
          <dgm:bulletEnabled val="1"/>
        </dgm:presLayoutVars>
      </dgm:prSet>
      <dgm:spPr/>
    </dgm:pt>
    <dgm:pt modelId="{26BB2E21-7010-7547-AC6F-B04D9110545B}" type="pres">
      <dgm:prSet presAssocID="{6ACE6AE1-4A4A-4D4F-82BF-45F2431728E4}" presName="nodeFollowingNodes" presStyleLbl="node1" presStyleIdx="2" presStyleCnt="5">
        <dgm:presLayoutVars>
          <dgm:bulletEnabled val="1"/>
        </dgm:presLayoutVars>
      </dgm:prSet>
      <dgm:spPr/>
    </dgm:pt>
    <dgm:pt modelId="{6A209CFF-9530-D340-8AF4-E269A7063678}" type="pres">
      <dgm:prSet presAssocID="{5B193659-8DAE-9C48-8220-3F05CB4A64DA}" presName="nodeFollowingNodes" presStyleLbl="node1" presStyleIdx="3" presStyleCnt="5">
        <dgm:presLayoutVars>
          <dgm:bulletEnabled val="1"/>
        </dgm:presLayoutVars>
      </dgm:prSet>
      <dgm:spPr/>
    </dgm:pt>
    <dgm:pt modelId="{4BDF0BB8-8D99-3544-B601-7D20585800B4}" type="pres">
      <dgm:prSet presAssocID="{7B4362E9-116F-8141-8B3E-C35A3D5BFD65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FB957E12-58E7-4046-85BE-E1071DF769E4}" type="presOf" srcId="{EE921616-22EF-F048-A6A8-C1F6A67C7CA2}" destId="{8BD53314-D0E5-D541-ADAB-BBBC46419238}" srcOrd="0" destOrd="0" presId="urn:microsoft.com/office/officeart/2005/8/layout/cycle3"/>
    <dgm:cxn modelId="{FCB5F516-61DB-8143-A651-AE7CF46D917E}" srcId="{BD82E1C2-7291-AD42-99E5-5FE908D8D36A}" destId="{6ACE6AE1-4A4A-4D4F-82BF-45F2431728E4}" srcOrd="2" destOrd="0" parTransId="{0872CCAA-21D2-5744-8C69-8C81C1BA1DC6}" sibTransId="{082D1CF1-E6D1-BD4B-8E87-1E82366AC137}"/>
    <dgm:cxn modelId="{F4E9D419-B234-744D-A5EB-37354E2920F2}" type="presOf" srcId="{BD82E1C2-7291-AD42-99E5-5FE908D8D36A}" destId="{20F4AA0A-AE1E-C443-B99B-FF51ACF80568}" srcOrd="0" destOrd="0" presId="urn:microsoft.com/office/officeart/2005/8/layout/cycle3"/>
    <dgm:cxn modelId="{E8BA2545-C636-7A40-A505-7247EA5EE4BE}" srcId="{BD82E1C2-7291-AD42-99E5-5FE908D8D36A}" destId="{7B4362E9-116F-8141-8B3E-C35A3D5BFD65}" srcOrd="4" destOrd="0" parTransId="{19A43704-0D31-C54E-A376-49AA87CAE07F}" sibTransId="{3E2EBB66-7AA2-AD43-8E55-2A4DB2BF134D}"/>
    <dgm:cxn modelId="{D0A6E57D-C8DE-8A47-A32B-EB968FE10DCE}" srcId="{BD82E1C2-7291-AD42-99E5-5FE908D8D36A}" destId="{EE921616-22EF-F048-A6A8-C1F6A67C7CA2}" srcOrd="0" destOrd="0" parTransId="{F03EC214-8EAD-AA42-B9DF-0F45564AEA96}" sibTransId="{F06D8122-1693-B64B-861E-9E1E43111034}"/>
    <dgm:cxn modelId="{1A24DD9B-014D-094F-9D79-3014B0998E49}" srcId="{BD82E1C2-7291-AD42-99E5-5FE908D8D36A}" destId="{C411A5A4-B465-9F4C-9C7D-61ED15F8A774}" srcOrd="1" destOrd="0" parTransId="{B63A9C0B-B13B-114D-B935-B87C86FF36BA}" sibTransId="{4344A43B-C216-D349-835D-61C2A2BB8FA0}"/>
    <dgm:cxn modelId="{395ED7B8-9CA7-6D4D-9608-BB36B4A29988}" type="presOf" srcId="{5B193659-8DAE-9C48-8220-3F05CB4A64DA}" destId="{6A209CFF-9530-D340-8AF4-E269A7063678}" srcOrd="0" destOrd="0" presId="urn:microsoft.com/office/officeart/2005/8/layout/cycle3"/>
    <dgm:cxn modelId="{47ED53BB-36ED-E44A-92F0-A1D73BEECC80}" srcId="{BD82E1C2-7291-AD42-99E5-5FE908D8D36A}" destId="{5B193659-8DAE-9C48-8220-3F05CB4A64DA}" srcOrd="3" destOrd="0" parTransId="{88D3A6BD-4F04-1C44-934E-5193F988DDC6}" sibTransId="{2918DAD6-7954-5948-8407-1533EC932F01}"/>
    <dgm:cxn modelId="{CDDA89CC-B3B2-EB48-8E71-263B1A91C315}" type="presOf" srcId="{6ACE6AE1-4A4A-4D4F-82BF-45F2431728E4}" destId="{26BB2E21-7010-7547-AC6F-B04D9110545B}" srcOrd="0" destOrd="0" presId="urn:microsoft.com/office/officeart/2005/8/layout/cycle3"/>
    <dgm:cxn modelId="{905B42D4-6AE1-354B-A8BB-292A0DCC34A5}" type="presOf" srcId="{7B4362E9-116F-8141-8B3E-C35A3D5BFD65}" destId="{4BDF0BB8-8D99-3544-B601-7D20585800B4}" srcOrd="0" destOrd="0" presId="urn:microsoft.com/office/officeart/2005/8/layout/cycle3"/>
    <dgm:cxn modelId="{C3132FF3-9ECF-6C46-B8BE-26C8CB730501}" type="presOf" srcId="{F06D8122-1693-B64B-861E-9E1E43111034}" destId="{DA8B7C9F-11DA-A046-9490-69FA3BE68405}" srcOrd="0" destOrd="0" presId="urn:microsoft.com/office/officeart/2005/8/layout/cycle3"/>
    <dgm:cxn modelId="{A0F50FFF-BA6A-0A48-A4DC-4D5F4D87206C}" type="presOf" srcId="{C411A5A4-B465-9F4C-9C7D-61ED15F8A774}" destId="{F91D0B80-3BC0-7F43-A696-7948C32336F4}" srcOrd="0" destOrd="0" presId="urn:microsoft.com/office/officeart/2005/8/layout/cycle3"/>
    <dgm:cxn modelId="{CDDB06BD-05C9-2448-AFCF-3596560D99E2}" type="presParOf" srcId="{20F4AA0A-AE1E-C443-B99B-FF51ACF80568}" destId="{0FC6368B-F80C-4F43-9D6E-37CE23CDFF92}" srcOrd="0" destOrd="0" presId="urn:microsoft.com/office/officeart/2005/8/layout/cycle3"/>
    <dgm:cxn modelId="{900E13C8-FDA3-BA40-97EB-C6514EA6DA04}" type="presParOf" srcId="{0FC6368B-F80C-4F43-9D6E-37CE23CDFF92}" destId="{8BD53314-D0E5-D541-ADAB-BBBC46419238}" srcOrd="0" destOrd="0" presId="urn:microsoft.com/office/officeart/2005/8/layout/cycle3"/>
    <dgm:cxn modelId="{2A8C5B7C-B12B-8444-8DE5-465AEABB5B2F}" type="presParOf" srcId="{0FC6368B-F80C-4F43-9D6E-37CE23CDFF92}" destId="{DA8B7C9F-11DA-A046-9490-69FA3BE68405}" srcOrd="1" destOrd="0" presId="urn:microsoft.com/office/officeart/2005/8/layout/cycle3"/>
    <dgm:cxn modelId="{E267B91A-0245-1742-8C3B-6547987B6C8C}" type="presParOf" srcId="{0FC6368B-F80C-4F43-9D6E-37CE23CDFF92}" destId="{F91D0B80-3BC0-7F43-A696-7948C32336F4}" srcOrd="2" destOrd="0" presId="urn:microsoft.com/office/officeart/2005/8/layout/cycle3"/>
    <dgm:cxn modelId="{6AA04F19-DAD4-E544-AE84-130ABEBEDA8E}" type="presParOf" srcId="{0FC6368B-F80C-4F43-9D6E-37CE23CDFF92}" destId="{26BB2E21-7010-7547-AC6F-B04D9110545B}" srcOrd="3" destOrd="0" presId="urn:microsoft.com/office/officeart/2005/8/layout/cycle3"/>
    <dgm:cxn modelId="{16F685A5-A259-614E-A9AA-33A017071BC6}" type="presParOf" srcId="{0FC6368B-F80C-4F43-9D6E-37CE23CDFF92}" destId="{6A209CFF-9530-D340-8AF4-E269A7063678}" srcOrd="4" destOrd="0" presId="urn:microsoft.com/office/officeart/2005/8/layout/cycle3"/>
    <dgm:cxn modelId="{E3EEA1E6-5C3A-4448-9344-D34436A8CFA1}" type="presParOf" srcId="{0FC6368B-F80C-4F43-9D6E-37CE23CDFF92}" destId="{4BDF0BB8-8D99-3544-B601-7D20585800B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82E1C2-7291-AD42-99E5-5FE908D8D36A}" type="doc">
      <dgm:prSet loTypeId="urn:microsoft.com/office/officeart/2005/8/layout/cycle3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EE921616-22EF-F048-A6A8-C1F6A67C7CA2}">
      <dgm:prSet phldrT="[Text]"/>
      <dgm:spPr/>
      <dgm:t>
        <a:bodyPr/>
        <a:lstStyle/>
        <a:p>
          <a:r>
            <a:rPr lang="en-GB" dirty="0"/>
            <a:t>Data Processing</a:t>
          </a:r>
        </a:p>
      </dgm:t>
    </dgm:pt>
    <dgm:pt modelId="{F03EC214-8EAD-AA42-B9DF-0F45564AEA96}" type="parTrans" cxnId="{D0A6E57D-C8DE-8A47-A32B-EB968FE10DCE}">
      <dgm:prSet/>
      <dgm:spPr/>
      <dgm:t>
        <a:bodyPr/>
        <a:lstStyle/>
        <a:p>
          <a:endParaRPr lang="en-GB"/>
        </a:p>
      </dgm:t>
    </dgm:pt>
    <dgm:pt modelId="{F06D8122-1693-B64B-861E-9E1E43111034}" type="sibTrans" cxnId="{D0A6E57D-C8DE-8A47-A32B-EB968FE10DCE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GB"/>
        </a:p>
      </dgm:t>
    </dgm:pt>
    <dgm:pt modelId="{C411A5A4-B465-9F4C-9C7D-61ED15F8A774}">
      <dgm:prSet phldrT="[Text]"/>
      <dgm:spPr/>
      <dgm:t>
        <a:bodyPr/>
        <a:lstStyle/>
        <a:p>
          <a:r>
            <a:rPr lang="en-GB" dirty="0"/>
            <a:t>Model Creation</a:t>
          </a:r>
        </a:p>
      </dgm:t>
    </dgm:pt>
    <dgm:pt modelId="{B63A9C0B-B13B-114D-B935-B87C86FF36BA}" type="parTrans" cxnId="{1A24DD9B-014D-094F-9D79-3014B0998E49}">
      <dgm:prSet/>
      <dgm:spPr/>
      <dgm:t>
        <a:bodyPr/>
        <a:lstStyle/>
        <a:p>
          <a:endParaRPr lang="en-GB"/>
        </a:p>
      </dgm:t>
    </dgm:pt>
    <dgm:pt modelId="{4344A43B-C216-D349-835D-61C2A2BB8FA0}" type="sibTrans" cxnId="{1A24DD9B-014D-094F-9D79-3014B0998E49}">
      <dgm:prSet/>
      <dgm:spPr/>
      <dgm:t>
        <a:bodyPr/>
        <a:lstStyle/>
        <a:p>
          <a:endParaRPr lang="en-GB"/>
        </a:p>
      </dgm:t>
    </dgm:pt>
    <dgm:pt modelId="{6ACE6AE1-4A4A-4D4F-82BF-45F2431728E4}">
      <dgm:prSet phldrT="[Text]"/>
      <dgm:spPr/>
      <dgm:t>
        <a:bodyPr/>
        <a:lstStyle/>
        <a:p>
          <a:r>
            <a:rPr lang="en-GB" dirty="0"/>
            <a:t>Model Fitting</a:t>
          </a:r>
        </a:p>
      </dgm:t>
    </dgm:pt>
    <dgm:pt modelId="{0872CCAA-21D2-5744-8C69-8C81C1BA1DC6}" type="parTrans" cxnId="{FCB5F516-61DB-8143-A651-AE7CF46D917E}">
      <dgm:prSet/>
      <dgm:spPr/>
      <dgm:t>
        <a:bodyPr/>
        <a:lstStyle/>
        <a:p>
          <a:endParaRPr lang="en-GB"/>
        </a:p>
      </dgm:t>
    </dgm:pt>
    <dgm:pt modelId="{082D1CF1-E6D1-BD4B-8E87-1E82366AC137}" type="sibTrans" cxnId="{FCB5F516-61DB-8143-A651-AE7CF46D917E}">
      <dgm:prSet/>
      <dgm:spPr/>
      <dgm:t>
        <a:bodyPr/>
        <a:lstStyle/>
        <a:p>
          <a:endParaRPr lang="en-GB"/>
        </a:p>
      </dgm:t>
    </dgm:pt>
    <dgm:pt modelId="{5B193659-8DAE-9C48-8220-3F05CB4A64DA}">
      <dgm:prSet phldrT="[Text]"/>
      <dgm:spPr/>
      <dgm:t>
        <a:bodyPr/>
        <a:lstStyle/>
        <a:p>
          <a:r>
            <a:rPr lang="en-GB" dirty="0"/>
            <a:t>Model Scoring</a:t>
          </a:r>
        </a:p>
      </dgm:t>
    </dgm:pt>
    <dgm:pt modelId="{88D3A6BD-4F04-1C44-934E-5193F988DDC6}" type="parTrans" cxnId="{47ED53BB-36ED-E44A-92F0-A1D73BEECC80}">
      <dgm:prSet/>
      <dgm:spPr/>
      <dgm:t>
        <a:bodyPr/>
        <a:lstStyle/>
        <a:p>
          <a:endParaRPr lang="en-GB"/>
        </a:p>
      </dgm:t>
    </dgm:pt>
    <dgm:pt modelId="{2918DAD6-7954-5948-8407-1533EC932F01}" type="sibTrans" cxnId="{47ED53BB-36ED-E44A-92F0-A1D73BEECC80}">
      <dgm:prSet/>
      <dgm:spPr/>
      <dgm:t>
        <a:bodyPr/>
        <a:lstStyle/>
        <a:p>
          <a:endParaRPr lang="en-GB"/>
        </a:p>
      </dgm:t>
    </dgm:pt>
    <dgm:pt modelId="{7B4362E9-116F-8141-8B3E-C35A3D5BFD65}">
      <dgm:prSet phldrT="[Text]"/>
      <dgm:spPr/>
      <dgm:t>
        <a:bodyPr/>
        <a:lstStyle/>
        <a:p>
          <a:r>
            <a:rPr lang="en-GB" dirty="0"/>
            <a:t>Final Model</a:t>
          </a:r>
        </a:p>
      </dgm:t>
    </dgm:pt>
    <dgm:pt modelId="{19A43704-0D31-C54E-A376-49AA87CAE07F}" type="parTrans" cxnId="{E8BA2545-C636-7A40-A505-7247EA5EE4BE}">
      <dgm:prSet/>
      <dgm:spPr/>
      <dgm:t>
        <a:bodyPr/>
        <a:lstStyle/>
        <a:p>
          <a:endParaRPr lang="en-GB"/>
        </a:p>
      </dgm:t>
    </dgm:pt>
    <dgm:pt modelId="{3E2EBB66-7AA2-AD43-8E55-2A4DB2BF134D}" type="sibTrans" cxnId="{E8BA2545-C636-7A40-A505-7247EA5EE4BE}">
      <dgm:prSet/>
      <dgm:spPr/>
      <dgm:t>
        <a:bodyPr/>
        <a:lstStyle/>
        <a:p>
          <a:endParaRPr lang="en-GB"/>
        </a:p>
      </dgm:t>
    </dgm:pt>
    <dgm:pt modelId="{20F4AA0A-AE1E-C443-B99B-FF51ACF80568}" type="pres">
      <dgm:prSet presAssocID="{BD82E1C2-7291-AD42-99E5-5FE908D8D36A}" presName="Name0" presStyleCnt="0">
        <dgm:presLayoutVars>
          <dgm:dir/>
          <dgm:resizeHandles val="exact"/>
        </dgm:presLayoutVars>
      </dgm:prSet>
      <dgm:spPr/>
    </dgm:pt>
    <dgm:pt modelId="{0FC6368B-F80C-4F43-9D6E-37CE23CDFF92}" type="pres">
      <dgm:prSet presAssocID="{BD82E1C2-7291-AD42-99E5-5FE908D8D36A}" presName="cycle" presStyleCnt="0"/>
      <dgm:spPr/>
    </dgm:pt>
    <dgm:pt modelId="{8BD53314-D0E5-D541-ADAB-BBBC46419238}" type="pres">
      <dgm:prSet presAssocID="{EE921616-22EF-F048-A6A8-C1F6A67C7CA2}" presName="nodeFirstNode" presStyleLbl="node1" presStyleIdx="0" presStyleCnt="5">
        <dgm:presLayoutVars>
          <dgm:bulletEnabled val="1"/>
        </dgm:presLayoutVars>
      </dgm:prSet>
      <dgm:spPr/>
    </dgm:pt>
    <dgm:pt modelId="{DA8B7C9F-11DA-A046-9490-69FA3BE68405}" type="pres">
      <dgm:prSet presAssocID="{F06D8122-1693-B64B-861E-9E1E43111034}" presName="sibTransFirstNode" presStyleLbl="bgShp" presStyleIdx="0" presStyleCnt="1"/>
      <dgm:spPr/>
    </dgm:pt>
    <dgm:pt modelId="{F91D0B80-3BC0-7F43-A696-7948C32336F4}" type="pres">
      <dgm:prSet presAssocID="{C411A5A4-B465-9F4C-9C7D-61ED15F8A774}" presName="nodeFollowingNodes" presStyleLbl="node1" presStyleIdx="1" presStyleCnt="5">
        <dgm:presLayoutVars>
          <dgm:bulletEnabled val="1"/>
        </dgm:presLayoutVars>
      </dgm:prSet>
      <dgm:spPr/>
    </dgm:pt>
    <dgm:pt modelId="{26BB2E21-7010-7547-AC6F-B04D9110545B}" type="pres">
      <dgm:prSet presAssocID="{6ACE6AE1-4A4A-4D4F-82BF-45F2431728E4}" presName="nodeFollowingNodes" presStyleLbl="node1" presStyleIdx="2" presStyleCnt="5">
        <dgm:presLayoutVars>
          <dgm:bulletEnabled val="1"/>
        </dgm:presLayoutVars>
      </dgm:prSet>
      <dgm:spPr/>
    </dgm:pt>
    <dgm:pt modelId="{6A209CFF-9530-D340-8AF4-E269A7063678}" type="pres">
      <dgm:prSet presAssocID="{5B193659-8DAE-9C48-8220-3F05CB4A64DA}" presName="nodeFollowingNodes" presStyleLbl="node1" presStyleIdx="3" presStyleCnt="5">
        <dgm:presLayoutVars>
          <dgm:bulletEnabled val="1"/>
        </dgm:presLayoutVars>
      </dgm:prSet>
      <dgm:spPr/>
    </dgm:pt>
    <dgm:pt modelId="{4BDF0BB8-8D99-3544-B601-7D20585800B4}" type="pres">
      <dgm:prSet presAssocID="{7B4362E9-116F-8141-8B3E-C35A3D5BFD65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FB957E12-58E7-4046-85BE-E1071DF769E4}" type="presOf" srcId="{EE921616-22EF-F048-A6A8-C1F6A67C7CA2}" destId="{8BD53314-D0E5-D541-ADAB-BBBC46419238}" srcOrd="0" destOrd="0" presId="urn:microsoft.com/office/officeart/2005/8/layout/cycle3"/>
    <dgm:cxn modelId="{FCB5F516-61DB-8143-A651-AE7CF46D917E}" srcId="{BD82E1C2-7291-AD42-99E5-5FE908D8D36A}" destId="{6ACE6AE1-4A4A-4D4F-82BF-45F2431728E4}" srcOrd="2" destOrd="0" parTransId="{0872CCAA-21D2-5744-8C69-8C81C1BA1DC6}" sibTransId="{082D1CF1-E6D1-BD4B-8E87-1E82366AC137}"/>
    <dgm:cxn modelId="{F4E9D419-B234-744D-A5EB-37354E2920F2}" type="presOf" srcId="{BD82E1C2-7291-AD42-99E5-5FE908D8D36A}" destId="{20F4AA0A-AE1E-C443-B99B-FF51ACF80568}" srcOrd="0" destOrd="0" presId="urn:microsoft.com/office/officeart/2005/8/layout/cycle3"/>
    <dgm:cxn modelId="{E8BA2545-C636-7A40-A505-7247EA5EE4BE}" srcId="{BD82E1C2-7291-AD42-99E5-5FE908D8D36A}" destId="{7B4362E9-116F-8141-8B3E-C35A3D5BFD65}" srcOrd="4" destOrd="0" parTransId="{19A43704-0D31-C54E-A376-49AA87CAE07F}" sibTransId="{3E2EBB66-7AA2-AD43-8E55-2A4DB2BF134D}"/>
    <dgm:cxn modelId="{D0A6E57D-C8DE-8A47-A32B-EB968FE10DCE}" srcId="{BD82E1C2-7291-AD42-99E5-5FE908D8D36A}" destId="{EE921616-22EF-F048-A6A8-C1F6A67C7CA2}" srcOrd="0" destOrd="0" parTransId="{F03EC214-8EAD-AA42-B9DF-0F45564AEA96}" sibTransId="{F06D8122-1693-B64B-861E-9E1E43111034}"/>
    <dgm:cxn modelId="{1A24DD9B-014D-094F-9D79-3014B0998E49}" srcId="{BD82E1C2-7291-AD42-99E5-5FE908D8D36A}" destId="{C411A5A4-B465-9F4C-9C7D-61ED15F8A774}" srcOrd="1" destOrd="0" parTransId="{B63A9C0B-B13B-114D-B935-B87C86FF36BA}" sibTransId="{4344A43B-C216-D349-835D-61C2A2BB8FA0}"/>
    <dgm:cxn modelId="{395ED7B8-9CA7-6D4D-9608-BB36B4A29988}" type="presOf" srcId="{5B193659-8DAE-9C48-8220-3F05CB4A64DA}" destId="{6A209CFF-9530-D340-8AF4-E269A7063678}" srcOrd="0" destOrd="0" presId="urn:microsoft.com/office/officeart/2005/8/layout/cycle3"/>
    <dgm:cxn modelId="{47ED53BB-36ED-E44A-92F0-A1D73BEECC80}" srcId="{BD82E1C2-7291-AD42-99E5-5FE908D8D36A}" destId="{5B193659-8DAE-9C48-8220-3F05CB4A64DA}" srcOrd="3" destOrd="0" parTransId="{88D3A6BD-4F04-1C44-934E-5193F988DDC6}" sibTransId="{2918DAD6-7954-5948-8407-1533EC932F01}"/>
    <dgm:cxn modelId="{CDDA89CC-B3B2-EB48-8E71-263B1A91C315}" type="presOf" srcId="{6ACE6AE1-4A4A-4D4F-82BF-45F2431728E4}" destId="{26BB2E21-7010-7547-AC6F-B04D9110545B}" srcOrd="0" destOrd="0" presId="urn:microsoft.com/office/officeart/2005/8/layout/cycle3"/>
    <dgm:cxn modelId="{905B42D4-6AE1-354B-A8BB-292A0DCC34A5}" type="presOf" srcId="{7B4362E9-116F-8141-8B3E-C35A3D5BFD65}" destId="{4BDF0BB8-8D99-3544-B601-7D20585800B4}" srcOrd="0" destOrd="0" presId="urn:microsoft.com/office/officeart/2005/8/layout/cycle3"/>
    <dgm:cxn modelId="{C3132FF3-9ECF-6C46-B8BE-26C8CB730501}" type="presOf" srcId="{F06D8122-1693-B64B-861E-9E1E43111034}" destId="{DA8B7C9F-11DA-A046-9490-69FA3BE68405}" srcOrd="0" destOrd="0" presId="urn:microsoft.com/office/officeart/2005/8/layout/cycle3"/>
    <dgm:cxn modelId="{A0F50FFF-BA6A-0A48-A4DC-4D5F4D87206C}" type="presOf" srcId="{C411A5A4-B465-9F4C-9C7D-61ED15F8A774}" destId="{F91D0B80-3BC0-7F43-A696-7948C32336F4}" srcOrd="0" destOrd="0" presId="urn:microsoft.com/office/officeart/2005/8/layout/cycle3"/>
    <dgm:cxn modelId="{CDDB06BD-05C9-2448-AFCF-3596560D99E2}" type="presParOf" srcId="{20F4AA0A-AE1E-C443-B99B-FF51ACF80568}" destId="{0FC6368B-F80C-4F43-9D6E-37CE23CDFF92}" srcOrd="0" destOrd="0" presId="urn:microsoft.com/office/officeart/2005/8/layout/cycle3"/>
    <dgm:cxn modelId="{900E13C8-FDA3-BA40-97EB-C6514EA6DA04}" type="presParOf" srcId="{0FC6368B-F80C-4F43-9D6E-37CE23CDFF92}" destId="{8BD53314-D0E5-D541-ADAB-BBBC46419238}" srcOrd="0" destOrd="0" presId="urn:microsoft.com/office/officeart/2005/8/layout/cycle3"/>
    <dgm:cxn modelId="{2A8C5B7C-B12B-8444-8DE5-465AEABB5B2F}" type="presParOf" srcId="{0FC6368B-F80C-4F43-9D6E-37CE23CDFF92}" destId="{DA8B7C9F-11DA-A046-9490-69FA3BE68405}" srcOrd="1" destOrd="0" presId="urn:microsoft.com/office/officeart/2005/8/layout/cycle3"/>
    <dgm:cxn modelId="{E267B91A-0245-1742-8C3B-6547987B6C8C}" type="presParOf" srcId="{0FC6368B-F80C-4F43-9D6E-37CE23CDFF92}" destId="{F91D0B80-3BC0-7F43-A696-7948C32336F4}" srcOrd="2" destOrd="0" presId="urn:microsoft.com/office/officeart/2005/8/layout/cycle3"/>
    <dgm:cxn modelId="{6AA04F19-DAD4-E544-AE84-130ABEBEDA8E}" type="presParOf" srcId="{0FC6368B-F80C-4F43-9D6E-37CE23CDFF92}" destId="{26BB2E21-7010-7547-AC6F-B04D9110545B}" srcOrd="3" destOrd="0" presId="urn:microsoft.com/office/officeart/2005/8/layout/cycle3"/>
    <dgm:cxn modelId="{16F685A5-A259-614E-A9AA-33A017071BC6}" type="presParOf" srcId="{0FC6368B-F80C-4F43-9D6E-37CE23CDFF92}" destId="{6A209CFF-9530-D340-8AF4-E269A7063678}" srcOrd="4" destOrd="0" presId="urn:microsoft.com/office/officeart/2005/8/layout/cycle3"/>
    <dgm:cxn modelId="{E3EEA1E6-5C3A-4448-9344-D34436A8CFA1}" type="presParOf" srcId="{0FC6368B-F80C-4F43-9D6E-37CE23CDFF92}" destId="{4BDF0BB8-8D99-3544-B601-7D20585800B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7EF00A-C008-E949-91CC-9B2DCD4DB408}">
      <dsp:nvSpPr>
        <dsp:cNvPr id="0" name=""/>
        <dsp:cNvSpPr/>
      </dsp:nvSpPr>
      <dsp:spPr>
        <a:xfrm>
          <a:off x="0" y="1337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1. Getting needed dataflows: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D0043:  GSP Group Correction Factors.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D0018: Profile Class Coefficients.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DXX: Transmission Loss Multipliers.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</a:t>
          </a:r>
          <a:r>
            <a:rPr lang="en-US" sz="1100" kern="1200" dirty="0">
              <a:solidFill>
                <a:schemeClr val="tx1"/>
              </a:solidFill>
            </a:rPr>
            <a:t>D0265: Line Loss Factors.</a:t>
          </a:r>
          <a:endParaRPr lang="en-GB" sz="1100" kern="1200" dirty="0">
            <a:solidFill>
              <a:schemeClr val="tx1"/>
            </a:solidFill>
          </a:endParaRPr>
        </a:p>
      </dsp:txBody>
      <dsp:txXfrm>
        <a:off x="49249" y="50586"/>
        <a:ext cx="7521502" cy="910375"/>
      </dsp:txXfrm>
    </dsp:sp>
    <dsp:sp modelId="{BB43CD38-4D66-7F48-B95C-D754C27EE6A1}">
      <dsp:nvSpPr>
        <dsp:cNvPr id="0" name=""/>
        <dsp:cNvSpPr/>
      </dsp:nvSpPr>
      <dsp:spPr>
        <a:xfrm>
          <a:off x="0" y="1022881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2. Processing P315 Reports using previous dataflows: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P0276: GSP Group Consumption Reports (HH-metered).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P0277: Group Market Matrix Report (NHH-metered) </a:t>
          </a:r>
        </a:p>
      </dsp:txBody>
      <dsp:txXfrm>
        <a:off x="49249" y="1072130"/>
        <a:ext cx="7521502" cy="910375"/>
      </dsp:txXfrm>
    </dsp:sp>
    <dsp:sp modelId="{F1B0A1B5-BE37-9443-A105-AA0710582759}">
      <dsp:nvSpPr>
        <dsp:cNvPr id="0" name=""/>
        <dsp:cNvSpPr/>
      </dsp:nvSpPr>
      <dsp:spPr>
        <a:xfrm>
          <a:off x="0" y="2044425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3. Processing T-connected and D-connected Demand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Grouping NHH and HH metered data + sectoral split by CCC (Consumption Component Class) </a:t>
          </a:r>
          <a:r>
            <a:rPr lang="en-GB" sz="1100" kern="1200" dirty="0">
              <a:solidFill>
                <a:schemeClr val="tx1"/>
              </a:solidFill>
              <a:sym typeface="Wingdings" panose="05000000000000000000" pitchFamily="2" charset="2"/>
            </a:rPr>
            <a:t> P315 Gross GSP Demand.</a:t>
          </a:r>
          <a:endParaRPr lang="en-GB" sz="1100" kern="1200" dirty="0">
            <a:solidFill>
              <a:schemeClr val="tx1"/>
            </a:solidFill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Processing T-connected demand data (half-hourly) from the CDCA-I042 dataflow.</a:t>
          </a:r>
        </a:p>
      </dsp:txBody>
      <dsp:txXfrm>
        <a:off x="49249" y="2093674"/>
        <a:ext cx="7521502" cy="910375"/>
      </dsp:txXfrm>
    </dsp:sp>
    <dsp:sp modelId="{51B769CF-DAE8-8947-B45F-2658FBB4058D}">
      <dsp:nvSpPr>
        <dsp:cNvPr id="0" name=""/>
        <dsp:cNvSpPr/>
      </dsp:nvSpPr>
      <dsp:spPr>
        <a:xfrm>
          <a:off x="0" y="3065969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4. Merging the GSP gross demand data with the T-connected demand data</a:t>
          </a:r>
          <a:endParaRPr lang="en-GB" sz="1100" kern="1200" dirty="0">
            <a:solidFill>
              <a:schemeClr val="tx1"/>
            </a:solidFill>
            <a:sym typeface="Wingdings" panose="05000000000000000000" pitchFamily="2" charset="2"/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sym typeface="Wingdings" panose="05000000000000000000" pitchFamily="2" charset="2"/>
            </a:rPr>
            <a:t>- Total GB Gross Demand by GSP, half-hourly granularity.</a:t>
          </a:r>
          <a:r>
            <a:rPr lang="en-GB" sz="1100" kern="1200" dirty="0">
              <a:solidFill>
                <a:schemeClr val="tx1"/>
              </a:solidFill>
            </a:rPr>
            <a:t> </a:t>
          </a:r>
        </a:p>
      </dsp:txBody>
      <dsp:txXfrm>
        <a:off x="49249" y="3115218"/>
        <a:ext cx="7521502" cy="910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8FD5A8-FBCA-427C-AB00-B68B27796302}">
      <dsp:nvSpPr>
        <dsp:cNvPr id="0" name=""/>
        <dsp:cNvSpPr/>
      </dsp:nvSpPr>
      <dsp:spPr>
        <a:xfrm>
          <a:off x="2109" y="0"/>
          <a:ext cx="4498242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>
              <a:solidFill>
                <a:schemeClr val="tx1"/>
              </a:solidFill>
            </a:rPr>
            <a:t>Hourly/Daily: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>
            <a:solidFill>
              <a:schemeClr val="tx1"/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- Weather impact on the daily/hourly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- Seasonality impact on the daily/hourly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chemeClr val="tx1"/>
              </a:solidFill>
            </a:rPr>
            <a:t>- Holiday impact on the daily/hourly volume.</a:t>
          </a:r>
        </a:p>
      </dsp:txBody>
      <dsp:txXfrm>
        <a:off x="114501" y="112392"/>
        <a:ext cx="4273458" cy="3612574"/>
      </dsp:txXfrm>
    </dsp:sp>
    <dsp:sp modelId="{1CC32D66-3992-4617-B608-B1A120FAE9CE}">
      <dsp:nvSpPr>
        <dsp:cNvPr id="0" name=""/>
        <dsp:cNvSpPr/>
      </dsp:nvSpPr>
      <dsp:spPr>
        <a:xfrm>
          <a:off x="4950175" y="1360896"/>
          <a:ext cx="953627" cy="11155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100" kern="1200"/>
        </a:p>
      </dsp:txBody>
      <dsp:txXfrm>
        <a:off x="4950175" y="1584009"/>
        <a:ext cx="667539" cy="669338"/>
      </dsp:txXfrm>
    </dsp:sp>
    <dsp:sp modelId="{8F293836-88F7-4BCE-B38F-9B8818D9BD0F}">
      <dsp:nvSpPr>
        <dsp:cNvPr id="0" name=""/>
        <dsp:cNvSpPr/>
      </dsp:nvSpPr>
      <dsp:spPr>
        <a:xfrm>
          <a:off x="6299648" y="0"/>
          <a:ext cx="4498242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>
              <a:solidFill>
                <a:schemeClr val="tx1"/>
              </a:solidFill>
            </a:rPr>
            <a:t>Monthly: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>
            <a:solidFill>
              <a:schemeClr val="tx1"/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- Weather/Holidays adjusted demand is used as an input </a:t>
          </a:r>
          <a:r>
            <a:rPr lang="en-US" sz="1200" kern="1200" dirty="0">
              <a:solidFill>
                <a:schemeClr val="tx1"/>
              </a:solidFill>
            </a:rPr>
            <a:t>(Taking away weather effects and conveying a cleaner timeseries)</a:t>
          </a:r>
          <a:endParaRPr lang="en-GB" sz="1200" kern="1200" dirty="0">
            <a:solidFill>
              <a:schemeClr val="tx1"/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>
              <a:solidFill>
                <a:schemeClr val="tx1"/>
              </a:solidFill>
            </a:rPr>
            <a:t>- Having these “weather/H-adjusted” volumes allows us to use available indicators as regressors: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>
              <a:solidFill>
                <a:schemeClr val="tx1"/>
              </a:solidFill>
            </a:rPr>
            <a:t>(GDP for the Non-domestic demand)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>
              <a:solidFill>
                <a:schemeClr val="tx1"/>
              </a:solidFill>
            </a:rPr>
            <a:t>(Population + Prices for the Domestic demand)</a:t>
          </a:r>
          <a:endParaRPr lang="en-GB" sz="1400" b="0" u="none" kern="1200" dirty="0">
            <a:solidFill>
              <a:schemeClr val="tx1"/>
            </a:solidFill>
          </a:endParaRPr>
        </a:p>
      </dsp:txBody>
      <dsp:txXfrm>
        <a:off x="6412040" y="112392"/>
        <a:ext cx="4273458" cy="36125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49CBE-E708-1F4F-9BBE-738F9CBF81F9}">
      <dsp:nvSpPr>
        <dsp:cNvPr id="0" name=""/>
        <dsp:cNvSpPr/>
      </dsp:nvSpPr>
      <dsp:spPr>
        <a:xfrm>
          <a:off x="0" y="90296"/>
          <a:ext cx="9601200" cy="433485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Tune-able</a:t>
          </a:r>
        </a:p>
      </dsp:txBody>
      <dsp:txXfrm>
        <a:off x="21161" y="111457"/>
        <a:ext cx="9558878" cy="391163"/>
      </dsp:txXfrm>
    </dsp:sp>
    <dsp:sp modelId="{F4AF029C-E198-0E4B-9299-16FBFBE6DD46}">
      <dsp:nvSpPr>
        <dsp:cNvPr id="0" name=""/>
        <dsp:cNvSpPr/>
      </dsp:nvSpPr>
      <dsp:spPr>
        <a:xfrm>
          <a:off x="0" y="523781"/>
          <a:ext cx="9601200" cy="96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changepoint_prior_scale</a:t>
          </a:r>
          <a:r>
            <a:rPr lang="en-GB" sz="1500" kern="1200" dirty="0"/>
            <a:t>: [0.001, 0.5] </a:t>
          </a:r>
          <a:r>
            <a:rPr lang="en-GB" sz="1500" i="1" kern="1200" dirty="0"/>
            <a:t>default 0.05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seasonality_prior_scale</a:t>
          </a:r>
          <a:r>
            <a:rPr lang="en-GB" sz="1500" kern="1200" dirty="0"/>
            <a:t>: [0.01, 10] </a:t>
          </a:r>
          <a:r>
            <a:rPr lang="en-GB" sz="1500" i="1" kern="1200" dirty="0"/>
            <a:t>default 10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holidays_prior_scale</a:t>
          </a:r>
          <a:r>
            <a:rPr lang="en-GB" sz="1500" kern="1200" dirty="0"/>
            <a:t>: [0.01, 10] </a:t>
          </a:r>
          <a:r>
            <a:rPr lang="en-GB" sz="1500" i="1" kern="1200" dirty="0"/>
            <a:t>default 10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changepoint_range</a:t>
          </a:r>
          <a:r>
            <a:rPr lang="en-GB" sz="1500" kern="1200" dirty="0"/>
            <a:t>: [0.8, 0.95] </a:t>
          </a:r>
          <a:r>
            <a:rPr lang="en-GB" sz="1500" i="1" kern="1200" dirty="0"/>
            <a:t>default 0.8</a:t>
          </a:r>
          <a:endParaRPr lang="en-GB" sz="1500" kern="1200" dirty="0"/>
        </a:p>
      </dsp:txBody>
      <dsp:txXfrm>
        <a:off x="0" y="523781"/>
        <a:ext cx="9601200" cy="963585"/>
      </dsp:txXfrm>
    </dsp:sp>
    <dsp:sp modelId="{4E01B62E-37D4-1646-B20E-868EC0C03CEE}">
      <dsp:nvSpPr>
        <dsp:cNvPr id="0" name=""/>
        <dsp:cNvSpPr/>
      </dsp:nvSpPr>
      <dsp:spPr>
        <a:xfrm>
          <a:off x="0" y="1487366"/>
          <a:ext cx="9601200" cy="433485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Usually not tune-able</a:t>
          </a:r>
        </a:p>
      </dsp:txBody>
      <dsp:txXfrm>
        <a:off x="21161" y="1508527"/>
        <a:ext cx="9558878" cy="391163"/>
      </dsp:txXfrm>
    </dsp:sp>
    <dsp:sp modelId="{54AA1D5E-2164-324B-9D98-E34E43C172E0}">
      <dsp:nvSpPr>
        <dsp:cNvPr id="0" name=""/>
        <dsp:cNvSpPr/>
      </dsp:nvSpPr>
      <dsp:spPr>
        <a:xfrm>
          <a:off x="0" y="1920851"/>
          <a:ext cx="9601200" cy="2674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seasonality_mode</a:t>
          </a:r>
          <a:r>
            <a:rPr lang="en-GB" sz="1500" kern="1200" dirty="0"/>
            <a:t>: [‘additive’, ‘multiplicative’] </a:t>
          </a:r>
          <a:r>
            <a:rPr lang="en-GB" sz="1500" i="1" kern="1200" dirty="0"/>
            <a:t>default ‘additive’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growth: [‘linear’, ‘logistic’] (saturation point?) </a:t>
          </a:r>
          <a:r>
            <a:rPr lang="en-GB" sz="1500" i="1" kern="1200" dirty="0"/>
            <a:t>default ‘linear’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changepoints: [dates] </a:t>
          </a:r>
          <a:r>
            <a:rPr lang="en-GB" sz="1500" i="1" kern="1200" dirty="0"/>
            <a:t>default None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n_changepoints</a:t>
          </a:r>
          <a:r>
            <a:rPr lang="en-GB" sz="1500" kern="1200" dirty="0"/>
            <a:t>: [integer number] </a:t>
          </a:r>
          <a:r>
            <a:rPr lang="en-GB" sz="1500" i="1" kern="1200" dirty="0"/>
            <a:t>default 25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yearly_seasonality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</a:t>
          </a:r>
          <a:r>
            <a:rPr lang="en-GB" sz="1500" i="1" kern="1200" dirty="0"/>
            <a:t>default ‘auto’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weekly_seasonality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default ‘true’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daily_seasonality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</a:t>
          </a:r>
          <a:r>
            <a:rPr lang="en-GB" sz="1500" i="1" kern="1200" dirty="0"/>
            <a:t>default ‘auto’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holidays: [</a:t>
          </a:r>
          <a:r>
            <a:rPr lang="en-GB" sz="1500" kern="1200" dirty="0" err="1"/>
            <a:t>DataFrame</a:t>
          </a:r>
          <a:r>
            <a:rPr lang="en-GB" sz="1500" kern="1200" dirty="0"/>
            <a:t>] </a:t>
          </a:r>
          <a:r>
            <a:rPr lang="en-GB" sz="1500" i="1" kern="1200" dirty="0"/>
            <a:t>default None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mcmc_samples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default ‘false’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interval_width</a:t>
          </a:r>
          <a:r>
            <a:rPr lang="en-GB" sz="1500" kern="1200" dirty="0"/>
            <a:t>: [0.8, 0.95] </a:t>
          </a:r>
          <a:r>
            <a:rPr lang="en-GB" sz="1500" i="1" kern="1200" dirty="0"/>
            <a:t>default 0.8 </a:t>
          </a:r>
          <a:r>
            <a:rPr lang="en-GB" sz="1500" b="1" i="1" kern="1200" dirty="0">
              <a:solidFill>
                <a:schemeClr val="accent2">
                  <a:lumMod val="50000"/>
                </a:schemeClr>
              </a:solidFill>
            </a:rPr>
            <a:t>{confidence level}</a:t>
          </a:r>
          <a:endParaRPr lang="en-GB" sz="1500" b="1" kern="1200" dirty="0">
            <a:solidFill>
              <a:schemeClr val="accent2">
                <a:lumMod val="50000"/>
              </a:schemeClr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uncertainty_samples</a:t>
          </a:r>
          <a:r>
            <a:rPr lang="en-GB" sz="1500" kern="1200" dirty="0"/>
            <a:t>: [integer number] </a:t>
          </a:r>
          <a:r>
            <a:rPr lang="en-GB" sz="1500" i="1" kern="1200" dirty="0"/>
            <a:t>default 1000</a:t>
          </a:r>
          <a:r>
            <a:rPr lang="en-GB" sz="1500" kern="1200" dirty="0"/>
            <a:t> </a:t>
          </a:r>
        </a:p>
      </dsp:txBody>
      <dsp:txXfrm>
        <a:off x="0" y="1920851"/>
        <a:ext cx="9601200" cy="26744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B7C9F-11DA-A046-9490-69FA3BE68405}">
      <dsp:nvSpPr>
        <dsp:cNvPr id="0" name=""/>
        <dsp:cNvSpPr/>
      </dsp:nvSpPr>
      <dsp:spPr>
        <a:xfrm>
          <a:off x="3184723" y="-29275"/>
          <a:ext cx="4510754" cy="4510754"/>
        </a:xfrm>
        <a:prstGeom prst="circularArrow">
          <a:avLst>
            <a:gd name="adj1" fmla="val 5544"/>
            <a:gd name="adj2" fmla="val 330680"/>
            <a:gd name="adj3" fmla="val 13729618"/>
            <a:gd name="adj4" fmla="val 17414211"/>
            <a:gd name="adj5" fmla="val 5757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53314-D0E5-D541-ADAB-BBBC46419238}">
      <dsp:nvSpPr>
        <dsp:cNvPr id="0" name=""/>
        <dsp:cNvSpPr/>
      </dsp:nvSpPr>
      <dsp:spPr>
        <a:xfrm>
          <a:off x="4362971" y="1769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Data Processing</a:t>
          </a:r>
        </a:p>
      </dsp:txBody>
      <dsp:txXfrm>
        <a:off x="4415552" y="54350"/>
        <a:ext cx="2049096" cy="971967"/>
      </dsp:txXfrm>
    </dsp:sp>
    <dsp:sp modelId="{F91D0B80-3BC0-7F43-A696-7948C32336F4}">
      <dsp:nvSpPr>
        <dsp:cNvPr id="0" name=""/>
        <dsp:cNvSpPr/>
      </dsp:nvSpPr>
      <dsp:spPr>
        <a:xfrm>
          <a:off x="6192388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Creation</a:t>
          </a:r>
        </a:p>
      </dsp:txBody>
      <dsp:txXfrm>
        <a:off x="6244969" y="1383499"/>
        <a:ext cx="2049096" cy="971967"/>
      </dsp:txXfrm>
    </dsp:sp>
    <dsp:sp modelId="{26BB2E21-7010-7547-AC6F-B04D9110545B}">
      <dsp:nvSpPr>
        <dsp:cNvPr id="0" name=""/>
        <dsp:cNvSpPr/>
      </dsp:nvSpPr>
      <dsp:spPr>
        <a:xfrm>
          <a:off x="5493613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Fitting</a:t>
          </a:r>
        </a:p>
      </dsp:txBody>
      <dsp:txXfrm>
        <a:off x="5546194" y="3534108"/>
        <a:ext cx="2049096" cy="971967"/>
      </dsp:txXfrm>
    </dsp:sp>
    <dsp:sp modelId="{6A209CFF-9530-D340-8AF4-E269A7063678}">
      <dsp:nvSpPr>
        <dsp:cNvPr id="0" name=""/>
        <dsp:cNvSpPr/>
      </dsp:nvSpPr>
      <dsp:spPr>
        <a:xfrm>
          <a:off x="3232329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Scoring</a:t>
          </a:r>
        </a:p>
      </dsp:txBody>
      <dsp:txXfrm>
        <a:off x="3284910" y="3534108"/>
        <a:ext cx="2049096" cy="971967"/>
      </dsp:txXfrm>
    </dsp:sp>
    <dsp:sp modelId="{4BDF0BB8-8D99-3544-B601-7D20585800B4}">
      <dsp:nvSpPr>
        <dsp:cNvPr id="0" name=""/>
        <dsp:cNvSpPr/>
      </dsp:nvSpPr>
      <dsp:spPr>
        <a:xfrm>
          <a:off x="2533554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Final Model</a:t>
          </a:r>
        </a:p>
      </dsp:txBody>
      <dsp:txXfrm>
        <a:off x="2586135" y="1383499"/>
        <a:ext cx="2049096" cy="9719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B7C9F-11DA-A046-9490-69FA3BE68405}">
      <dsp:nvSpPr>
        <dsp:cNvPr id="0" name=""/>
        <dsp:cNvSpPr/>
      </dsp:nvSpPr>
      <dsp:spPr>
        <a:xfrm>
          <a:off x="3184723" y="-29275"/>
          <a:ext cx="4510754" cy="4510754"/>
        </a:xfrm>
        <a:prstGeom prst="circularArrow">
          <a:avLst>
            <a:gd name="adj1" fmla="val 5544"/>
            <a:gd name="adj2" fmla="val 330680"/>
            <a:gd name="adj3" fmla="val 13729618"/>
            <a:gd name="adj4" fmla="val 17414211"/>
            <a:gd name="adj5" fmla="val 5757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53314-D0E5-D541-ADAB-BBBC46419238}">
      <dsp:nvSpPr>
        <dsp:cNvPr id="0" name=""/>
        <dsp:cNvSpPr/>
      </dsp:nvSpPr>
      <dsp:spPr>
        <a:xfrm>
          <a:off x="4362971" y="1769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Data Processing</a:t>
          </a:r>
        </a:p>
      </dsp:txBody>
      <dsp:txXfrm>
        <a:off x="4415552" y="54350"/>
        <a:ext cx="2049096" cy="971967"/>
      </dsp:txXfrm>
    </dsp:sp>
    <dsp:sp modelId="{F91D0B80-3BC0-7F43-A696-7948C32336F4}">
      <dsp:nvSpPr>
        <dsp:cNvPr id="0" name=""/>
        <dsp:cNvSpPr/>
      </dsp:nvSpPr>
      <dsp:spPr>
        <a:xfrm>
          <a:off x="6192388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Creation</a:t>
          </a:r>
        </a:p>
      </dsp:txBody>
      <dsp:txXfrm>
        <a:off x="6244969" y="1383499"/>
        <a:ext cx="2049096" cy="971967"/>
      </dsp:txXfrm>
    </dsp:sp>
    <dsp:sp modelId="{26BB2E21-7010-7547-AC6F-B04D9110545B}">
      <dsp:nvSpPr>
        <dsp:cNvPr id="0" name=""/>
        <dsp:cNvSpPr/>
      </dsp:nvSpPr>
      <dsp:spPr>
        <a:xfrm>
          <a:off x="5493613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Fitting</a:t>
          </a:r>
        </a:p>
      </dsp:txBody>
      <dsp:txXfrm>
        <a:off x="5546194" y="3534108"/>
        <a:ext cx="2049096" cy="971967"/>
      </dsp:txXfrm>
    </dsp:sp>
    <dsp:sp modelId="{6A209CFF-9530-D340-8AF4-E269A7063678}">
      <dsp:nvSpPr>
        <dsp:cNvPr id="0" name=""/>
        <dsp:cNvSpPr/>
      </dsp:nvSpPr>
      <dsp:spPr>
        <a:xfrm>
          <a:off x="3232329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Scoring</a:t>
          </a:r>
        </a:p>
      </dsp:txBody>
      <dsp:txXfrm>
        <a:off x="3284910" y="3534108"/>
        <a:ext cx="2049096" cy="971967"/>
      </dsp:txXfrm>
    </dsp:sp>
    <dsp:sp modelId="{4BDF0BB8-8D99-3544-B601-7D20585800B4}">
      <dsp:nvSpPr>
        <dsp:cNvPr id="0" name=""/>
        <dsp:cNvSpPr/>
      </dsp:nvSpPr>
      <dsp:spPr>
        <a:xfrm>
          <a:off x="2533554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Final Model</a:t>
          </a:r>
        </a:p>
      </dsp:txBody>
      <dsp:txXfrm>
        <a:off x="2586135" y="1383499"/>
        <a:ext cx="2049096" cy="971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F61AE-AC1B-3C4F-BDA9-8AA4FDF51C7D}" type="datetimeFigureOut">
              <a:rPr lang="en-US" smtClean="0"/>
              <a:t>10/2/24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2C9E7-9D71-8B49-A761-D130F8279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40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a more flexible trend change might give better insights of the weekly distribution, weather impact, etc. and would most probably forecast the future with higher accuracy. {Good insights into profiling}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small trend changes will give a better view of the long-term impacts of variables affecting the volumes consumed: Efficiency, GDP, Population, Energy Prices, COVID restrictions…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Decomposition-based: Good for understanding of the components and time-series that have </a:t>
            </a:r>
            <a:r>
              <a:rPr lang="en-US" dirty="0" err="1"/>
              <a:t>seasonalities</a:t>
            </a:r>
            <a:r>
              <a:rPr lang="en-US" dirty="0"/>
              <a:t> – therefore: affected by patterns (humans, plants, animals) &gt;&gt; Non-linearities for seasonality.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ARIMA-based: Explainability and very good for non-seasonal data &gt;&gt; although no non-linearities.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Neural Networks: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Transformers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use self-attention to capture relationships between all time points simultaneously, handling long-term dependencies well in time-series forecasting.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RNNs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process time-series data sequentially, using past information to predict future values, effective for capturing short to medium-term dependencies.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CNNs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apply filters to time-series data to detect local patterns and trends, useful for extracting features and short-term dependencies in forecasting.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Transformers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Use self-attention to process all time points simultaneously.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Excellent at capturing long-term dependencies.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Can handle very long sequences efficiently due to parallel processing.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Generally more complex and resource-intensive.</a:t>
            </a: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Recurrent Neural Networks (RNNs)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Process sequences sequentially, passing information from one step to the next.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Good at handling sequential data with short to medium-term dependencies.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Can struggle with long sequences due to issues like vanishing gradients.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Simpler than transformers, but can become complex with layers like LSTM or GRU for improved long-term dependency handling.</a:t>
            </a: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Convolutional Neural Networks (CNNs)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Apply filters to detect local patterns and features.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Effective at capturing short-term dependencies and local trends.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Efficient at processing data in parallel, but mainly captures local context.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Less complex than transformers, relatively straightforward to implement.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11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b="1" u="sng" dirty="0"/>
              <a:t>MODEL HYPERPARAMETERS</a:t>
            </a:r>
            <a:r>
              <a:rPr lang="en-US" b="0" u="none" dirty="0"/>
              <a:t>, which affect the model parameters quadratically to make them smoother &gt; Regularization L2 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explain the L2 in minimizing the objective function: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functions is minimizing the ERRORS, which depend on different values for each variable.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However, the L2 affects all variables in the same way, it makes them be lower.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Therefore, it ends up smoothing and making these coefficients sensible numbers, not super large.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7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 the coefficients being affected by the </a:t>
            </a:r>
            <a:r>
              <a:rPr lang="en-US" dirty="0" err="1"/>
              <a:t>hyperameters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6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Uncertainty estimation in Forecasts.</a:t>
            </a:r>
          </a:p>
          <a:p>
            <a:r>
              <a:rPr lang="en-US" dirty="0"/>
              <a:t>The uncertainty estimation of the future depend on the delta component (trend changes). Assuming trend changes’ frequency and size remain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3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E2804-EC23-9908-4E83-5AEEFC550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AC427-D002-1A8F-716C-06418F6CC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4F6278-91D9-A9C9-0832-DDD597447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Posterior Log-Likelihood == Logarithm of the posterior probability.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Combines: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well the model fits the data (likelihood).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Prior beliefs about the parameters (priors). [</a:t>
            </a:r>
            <a:r>
              <a:rPr lang="en-US" dirty="0" err="1"/>
              <a:t>hyperparams</a:t>
            </a:r>
            <a:r>
              <a:rPr lang="en-US" dirty="0"/>
              <a:t>]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Linear regression using L-BFGS: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Mathematical input into STAN.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STAN: </a:t>
            </a:r>
            <a:r>
              <a:rPr lang="en-AU" b="0" i="0" dirty="0">
                <a:solidFill>
                  <a:srgbClr val="222222"/>
                </a:solidFill>
                <a:effectLst/>
                <a:latin typeface="source-sans-pro"/>
              </a:rPr>
              <a:t>Bayesian inference software</a:t>
            </a:r>
            <a:r>
              <a:rPr lang="en-US" b="0" i="0" dirty="0">
                <a:solidFill>
                  <a:srgbClr val="222222"/>
                </a:solidFill>
                <a:effectLst/>
                <a:latin typeface="source-sans-pro"/>
              </a:rPr>
              <a:t>.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Widely used, conference this month at the University of Oxford.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Meta (Facebook) uses it clearly.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A940D-3C71-2440-0A8B-58353EED93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84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6F192-C589-D457-56CA-127887235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B3864F-6654-E15E-A10C-375E9B5A7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1100DD-EA66-9C73-BBAD-C3071A106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Posterior Log-Likelihood == Logarithm of the posterior probability.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Combines: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well the model fits the data (likelihood).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Prior beliefs about the parameters (priors). [</a:t>
            </a:r>
            <a:r>
              <a:rPr lang="en-US" dirty="0" err="1"/>
              <a:t>hyperparams</a:t>
            </a:r>
            <a:r>
              <a:rPr lang="en-US" dirty="0"/>
              <a:t>]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Linear regression using L-BFGS: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Mathematical input into STAN.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STAN: </a:t>
            </a:r>
            <a:r>
              <a:rPr lang="en-AU" b="0" i="0" dirty="0">
                <a:solidFill>
                  <a:srgbClr val="222222"/>
                </a:solidFill>
                <a:effectLst/>
                <a:latin typeface="source-sans-pro"/>
              </a:rPr>
              <a:t>Bayesian inference software</a:t>
            </a:r>
            <a:r>
              <a:rPr lang="en-US" b="0" i="0" dirty="0">
                <a:solidFill>
                  <a:srgbClr val="222222"/>
                </a:solidFill>
                <a:effectLst/>
                <a:latin typeface="source-sans-pro"/>
              </a:rPr>
              <a:t>.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Widely used, conference this month at the University of Oxford.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Meta (Facebook) uses it clearly.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84035-E95F-7206-5F72-90BCE93B7F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73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40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0E0E0E"/>
                </a:solidFill>
                <a:effectLst/>
                <a:latin typeface=".SF NS"/>
              </a:rPr>
              <a:t>The posterior probability distribution is the updated probability of a parameter after observing data, combining prior beliefs with the likelihood of the observed data using Bayes’ theorem.</a:t>
            </a:r>
          </a:p>
          <a:p>
            <a:endParaRPr lang="en-US" dirty="0"/>
          </a:p>
          <a:p>
            <a:r>
              <a:rPr lang="en-US" dirty="0"/>
              <a:t>MAP </a:t>
            </a:r>
            <a:r>
              <a:rPr lang="en-US" dirty="0">
                <a:sym typeface="Wingdings" pitchFamily="2" charset="2"/>
              </a:rPr>
              <a:t> Optimization algorithm: Gradient Descent.</a:t>
            </a:r>
          </a:p>
          <a:p>
            <a:r>
              <a:rPr lang="en-US" dirty="0">
                <a:sym typeface="Wingdings" pitchFamily="2" charset="2"/>
              </a:rPr>
              <a:t>It’s like a MLE (Maximum likelihood estimation)</a:t>
            </a:r>
          </a:p>
          <a:p>
            <a:r>
              <a:rPr lang="en-AU" dirty="0"/>
              <a:t>Key difference: </a:t>
            </a:r>
            <a:r>
              <a:rPr lang="en-AU" b="1" dirty="0"/>
              <a:t>MAP</a:t>
            </a:r>
            <a:r>
              <a:rPr lang="en-AU" dirty="0"/>
              <a:t> incorporates </a:t>
            </a:r>
            <a:r>
              <a:rPr lang="en-AU" b="1" dirty="0"/>
              <a:t>prior information</a:t>
            </a:r>
            <a:r>
              <a:rPr lang="en-AU" dirty="0"/>
              <a:t> about the parameters. While MLE maximizes the likelihood function based solely on the 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MCMC </a:t>
            </a:r>
            <a:r>
              <a:rPr lang="en-US" dirty="0">
                <a:sym typeface="Wingdings" pitchFamily="2" charset="2"/>
              </a:rPr>
              <a:t> Sampling algorithm: No-U-Turn Sampler (NUTS), Hamiltonian Monte Carlo (HMC).</a:t>
            </a:r>
          </a:p>
          <a:p>
            <a:r>
              <a:rPr lang="en-US" dirty="0">
                <a:sym typeface="Wingdings" pitchFamily="2" charset="2"/>
              </a:rPr>
              <a:t>Markov-chains: how many samplings are done (to ensure convergence).</a:t>
            </a:r>
          </a:p>
          <a:p>
            <a:r>
              <a:rPr lang="en-US" dirty="0">
                <a:sym typeface="Wingdings" pitchFamily="2" charset="2"/>
              </a:rPr>
              <a:t>The type of MCMC algorithm used is NUTS which is a type of advanced HMC: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Adaptive step size.</a:t>
            </a:r>
          </a:p>
          <a:p>
            <a:pPr marL="171450" indent="-171450">
              <a:buFontTx/>
              <a:buChar char="-"/>
            </a:pPr>
            <a:r>
              <a:rPr lang="en-US" dirty="0"/>
              <a:t>Parameter space exploration is efficient (harnesses the gradient of the posterior distribution)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MAP Estimation Steps:</a:t>
            </a:r>
          </a:p>
          <a:p>
            <a:r>
              <a:rPr lang="en-US" dirty="0"/>
              <a:t>1. Define the likelihood  P(D | \theta)  and prior  P(\theta).</a:t>
            </a:r>
          </a:p>
          <a:p>
            <a:r>
              <a:rPr lang="en-US" dirty="0"/>
              <a:t>2. Compute the posterior  P(\theta | D) \</a:t>
            </a:r>
            <a:r>
              <a:rPr lang="en-US" dirty="0" err="1"/>
              <a:t>propto</a:t>
            </a:r>
            <a:r>
              <a:rPr lang="en-US" dirty="0"/>
              <a:t> P(D | \theta) P(\theta).</a:t>
            </a:r>
          </a:p>
          <a:p>
            <a:r>
              <a:rPr lang="en-US" dirty="0"/>
              <a:t>3. Find  \theta_{\text{MAP}} = \</a:t>
            </a:r>
            <a:r>
              <a:rPr lang="en-US" dirty="0" err="1"/>
              <a:t>arg</a:t>
            </a:r>
            <a:r>
              <a:rPr lang="en-US" dirty="0"/>
              <a:t>\max_{\theta} P(\theta | D).</a:t>
            </a:r>
          </a:p>
          <a:p>
            <a:endParaRPr lang="en-US" dirty="0"/>
          </a:p>
          <a:p>
            <a:r>
              <a:rPr lang="en-US" b="1" dirty="0"/>
              <a:t>MCMC Sampling Steps:</a:t>
            </a:r>
          </a:p>
          <a:p>
            <a:r>
              <a:rPr lang="en-US" dirty="0"/>
              <a:t>1. Define the likelihood  P(D | \theta)  and prior  P(\theta) .</a:t>
            </a:r>
          </a:p>
          <a:p>
            <a:r>
              <a:rPr lang="en-US" dirty="0"/>
              <a:t>2. Set up an MCMC algorithm (e.g., Metropolis-Hastings) to sample from  P(\theta | D) .</a:t>
            </a:r>
          </a:p>
          <a:p>
            <a:r>
              <a:rPr lang="en-US" dirty="0"/>
              <a:t>3. Generate a large number of samples  \{ \theta^{(</a:t>
            </a:r>
            <a:r>
              <a:rPr lang="en-US" dirty="0" err="1"/>
              <a:t>i</a:t>
            </a:r>
            <a:r>
              <a:rPr lang="en-US" dirty="0"/>
              <a:t>)} \} .</a:t>
            </a:r>
          </a:p>
          <a:p>
            <a:r>
              <a:rPr lang="en-US" dirty="0"/>
              <a:t>4. Analyze the samples to estimate quantities of interest (mean, variance, credible intervals).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89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trend at any time t is then the base trend k, plus all of the adjustments up to that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24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A2498-858D-4565-FBAF-849B37069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794561-B2F3-946A-037D-83020B83A0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E8D280-C098-9E75-0307-9CB0613C9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trend at any time t is then the base trend k, plus all of the adjustments up to that point.</a:t>
            </a:r>
          </a:p>
          <a:p>
            <a:r>
              <a:rPr lang="en-AU" dirty="0"/>
              <a:t>A is a matrix [T,S].</a:t>
            </a:r>
          </a:p>
          <a:p>
            <a:r>
              <a:rPr lang="en-AU" dirty="0"/>
              <a:t>T: time vector.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S: </a:t>
            </a:r>
            <a:r>
              <a:rPr lang="en-AU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[S] </a:t>
            </a:r>
            <a:r>
              <a:rPr lang="en-AU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t_change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AU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Times of trend changepoints</a:t>
            </a:r>
            <a:endParaRPr lang="en-AU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7E1C2-F1B1-137C-ED8E-179307E74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45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Regarding the </a:t>
            </a:r>
            <a:r>
              <a:rPr lang="en-AU" dirty="0" err="1">
                <a:solidFill>
                  <a:srgbClr val="0E0E0E"/>
                </a:solidFill>
                <a:effectLst/>
                <a:latin typeface=".SF NS"/>
              </a:rPr>
              <a:t>interval_width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/ confidence level: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Imagine Prophet forecasts that you’ll sell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100 ice creams tomorrow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with an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80% uncertainty interval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from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90 to 110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. This means: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Most Likely Range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: There’s an 80% chance you’ll sell between 90 and 110 ice creams.</a:t>
            </a: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&gt;&gt; What do we want to show? What level of confidence in our forecast and the different components?</a:t>
            </a:r>
          </a:p>
          <a:p>
            <a:pPr algn="l"/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Model Parameters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growth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String specifying the type of trend to fit. Either 'linear' or 'logistic'.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changepoints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List of dates at which to include potential changepoints. If not specified, potential changepoints are automatically selected.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n_changepoints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Number of potential changepoints to include.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changepoint_range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Proportion of the history in which trend changepoints will be estimated. Defaults to 0.8 for the first 80%.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Trend Parameters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changepoint_prior_scale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flexibility of the automatic changepoint selection. Larger values allow for more changepoints.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seasonality model.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holidays_prior_scale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holiday components.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mcmc_samples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If greater than 0, will do full Bayesian inference with the specified number of MCMC samples. Defaults to 0 for MAP estimation. [MCMC: Markov Chain Monte Carlo]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interval_width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Width of the uncertainty intervals provided for the forecast. Defaults to 0.8.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Seasonalities</a:t>
            </a:r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seasonality_mode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Either 'additive' (default) or 'multiplicative'.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If True, include yearly seasonality (default). If False, no yearly seasonality. If an integer, specify the Fourier order.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weekly_seasonality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Similar to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, but for weekly data.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daily_seasonality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Similar to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, but for daily data.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seasonality model.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Holidays and Events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holidays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DataFrame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 with columns holiday (name of the holiday), ds (date of the holiday), and optionally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lower_window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 and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upper_window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 for adding days around the date as holiday effect.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holidays_prior_scale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holiday components.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Others</a:t>
            </a:r>
            <a:br>
              <a:rPr lang="en-AU" dirty="0"/>
            </a:br>
            <a:r>
              <a:rPr lang="en-AU" dirty="0"/>
              <a:t>1. </a:t>
            </a: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uncertainty_samples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Number of simulated draws used to estimate uncertainty intervals.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04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missing &gt; out of the optimization problem &gt;&gt; Anyway all the </a:t>
            </a:r>
            <a:r>
              <a:rPr lang="en-US" dirty="0" err="1"/>
              <a:t>seasonalities</a:t>
            </a:r>
            <a:r>
              <a:rPr lang="en-US" dirty="0"/>
              <a:t> are continuous functions, depicting the intrinsic dependence on previous datapoints.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L1 loss function instead of L2 for downweighing outliers. ~ within the Bayesian inference.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MCMC (Markov-Chain Monte Carlo): To get posterior distributions (1000 iterations by default) – State-dependent Bayes Method ran many times.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optional. If not used, the prior distributions are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20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Preprocess(</a:t>
            </a:r>
            <a:r>
              <a:rPr lang="en-US" dirty="0" err="1"/>
              <a:t>df</a:t>
            </a:r>
            <a:r>
              <a:rPr lang="en-US" dirty="0"/>
              <a:t>):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Shows the input parameters scaled, normalized, etc.</a:t>
            </a:r>
          </a:p>
          <a:p>
            <a:endParaRPr lang="en-US" dirty="0"/>
          </a:p>
          <a:p>
            <a:r>
              <a:rPr lang="en-US" dirty="0"/>
              <a:t>Within Prophet package: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model_inputs</a:t>
            </a:r>
            <a:r>
              <a:rPr lang="en-US" dirty="0"/>
              <a:t>: values, inputs, inputted into the model, that are not going to change through modelling. (</a:t>
            </a:r>
            <a:r>
              <a:rPr lang="en-US" dirty="0" err="1"/>
              <a:t>model.calculate_initial_params</a:t>
            </a:r>
            <a:r>
              <a:rPr lang="en-US" dirty="0"/>
              <a:t>())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intial_params</a:t>
            </a:r>
            <a:r>
              <a:rPr lang="en-US" dirty="0"/>
              <a:t>: </a:t>
            </a:r>
            <a:r>
              <a:rPr lang="en-US" dirty="0" err="1"/>
              <a:t>intial</a:t>
            </a:r>
            <a:r>
              <a:rPr lang="en-US" dirty="0"/>
              <a:t> parameters that will change through iterations of the optimization. (</a:t>
            </a:r>
            <a:r>
              <a:rPr lang="en-US" dirty="0" err="1"/>
              <a:t>model.params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'K’: number of variables' coefficients [BETA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'S’: number of slope changes (at each changepoint) [DELTA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'T’: number of estimated values of the trend component of the time series at each time point. [TREND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'X':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Dataframe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of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TxK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(each time series datetime point x the variables’ coefficients as columns).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75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Prophet package:</a:t>
            </a:r>
          </a:p>
          <a:p>
            <a:pPr marL="171450" indent="-171450">
              <a:buFontTx/>
              <a:buChar char="-"/>
            </a:pPr>
            <a:r>
              <a:rPr lang="en-AU" dirty="0"/>
              <a:t>Higher values of </a:t>
            </a:r>
            <a:r>
              <a:rPr lang="en-AU" dirty="0" err="1"/>
              <a:t>lp</a:t>
            </a:r>
            <a:r>
              <a:rPr lang="en-AU" dirty="0"/>
              <a:t>__ indicate better fit of the model to the data (i.e., the parameters are more likely under the posterior distribution).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model_inputs</a:t>
            </a:r>
            <a:r>
              <a:rPr lang="en-US" dirty="0"/>
              <a:t>: values, inputs, inputted into the model, that are not going to change through modelling. (</a:t>
            </a:r>
            <a:r>
              <a:rPr lang="en-US" dirty="0" err="1"/>
              <a:t>model.calculate_initial_params</a:t>
            </a:r>
            <a:r>
              <a:rPr lang="en-US" dirty="0"/>
              <a:t>())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intial_params</a:t>
            </a:r>
            <a:r>
              <a:rPr lang="en-US" dirty="0"/>
              <a:t>: </a:t>
            </a:r>
            <a:r>
              <a:rPr lang="en-US" dirty="0" err="1"/>
              <a:t>intial</a:t>
            </a:r>
            <a:r>
              <a:rPr lang="en-US" dirty="0"/>
              <a:t> parameters that will change through iterations of the optimization. (</a:t>
            </a:r>
            <a:r>
              <a:rPr lang="en-US" dirty="0" err="1"/>
              <a:t>model.params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38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23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= Priors.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26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0F319-EE5E-7AB1-A48C-C628AC7EA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AEC88-E68B-9129-604E-C91BBDAEB5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FE9489-9322-EC53-36C3-9B95515D5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= Priors.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ABE10-D28C-9EC2-D091-BB01345D80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04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Year-long distributed regressors: All variables need to make sense: daylight hours a day for example.</a:t>
            </a:r>
          </a:p>
          <a:p>
            <a:r>
              <a:rPr lang="en-US" dirty="0"/>
              <a:t>Regressors: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sales, a regressor might inherently be positive and negative depending on its distance from its mean.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power demand forecasting (we have the whole population’s </a:t>
            </a:r>
            <a:r>
              <a:rPr lang="en-US" dirty="0" err="1"/>
              <a:t>behaviour</a:t>
            </a:r>
            <a:r>
              <a:rPr lang="en-US" dirty="0"/>
              <a:t>), I find it more useful to have regressors stirring to either a + or - because of its nominal value, not its deviation from its mean.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985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10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when we have the daily forecast, with all the multiplicative variables’ weights: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We’d be using the adjusted-demand, which is: </a:t>
            </a:r>
            <a:r>
              <a:rPr lang="en-US" i="1" dirty="0"/>
              <a:t>Trend * (1 + </a:t>
            </a:r>
            <a:r>
              <a:rPr lang="en-US" i="1" dirty="0" err="1"/>
              <a:t>all_variables</a:t>
            </a:r>
            <a:r>
              <a:rPr lang="en-US" i="1" dirty="0"/>
              <a:t> – (weather + holidays))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/>
              <a:t>When we want to transform the model forecast into a daily forecast, we need to take into account the fact that it incorporates no “signals” from weather/holidays.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/>
              <a:t>So the distribution of x month should sum more than 1, as we’d be adding them back using the “past weather” for </a:t>
            </a:r>
            <a:r>
              <a:rPr lang="en-US" i="0" dirty="0" err="1"/>
              <a:t>Ys</a:t>
            </a:r>
            <a:r>
              <a:rPr lang="en-US" i="0" dirty="0"/>
              <a:t> or ”forecast weather” </a:t>
            </a:r>
            <a:r>
              <a:rPr lang="en-US" i="0" dirty="0" err="1"/>
              <a:t>Y_hats</a:t>
            </a:r>
            <a:r>
              <a:rPr lang="en-US" i="0" dirty="0"/>
              <a:t> (Also holidays).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/>
              <a:t>It’d be: Sum( of all days accounting for specified weather and holidays ) / Sum( adjusted demand [which is lower] 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98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Weekend days for domestic demand.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776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1D723-6952-9404-8917-6E130F88F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7B108D-1AE9-7BA1-4C74-6D169D716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CB6926-4B9B-66DB-A146-E7012B167C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4A7E5-F73A-63C8-6027-6ACEA0730A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51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/pcpp94/</a:t>
            </a:r>
            <a:r>
              <a:rPr lang="en-US" dirty="0" err="1"/>
              <a:t>elexon_pipeline_GB_demand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94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23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a more flexible trend change might give better insights of the weekly distribution, weather impact, etc. and would most probably forecast the future with higher accuracy. {Good insights into profiling}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small trend changes will give a better view of the long-term impacts of variables affecting the volumes consumed: Efficiency, GDP, Population, Energy Prices, COVID restrictions…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72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What it does: breaking down the time series into interpretable components and applying Bayesian inference to update forecasts based on new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60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pPr marL="171450" indent="-171450">
              <a:buFontTx/>
              <a:buChar char="-"/>
            </a:pPr>
            <a:r>
              <a:rPr lang="en-US" dirty="0"/>
              <a:t>Understanding the impact of all these Daily // Hourly if you have // variables altogether.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57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66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u="sng" dirty="0"/>
              <a:t>SHOWING:</a:t>
            </a:r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u="sng" dirty="0"/>
              <a:t>MODEL PARAMETERS</a:t>
            </a:r>
            <a:r>
              <a:rPr lang="en-US" b="0" u="none" dirty="0"/>
              <a:t>, which are the coefficients of the different functions within the objective functions.</a:t>
            </a:r>
            <a:endParaRPr lang="en-US" b="1" u="sng" dirty="0"/>
          </a:p>
          <a:p>
            <a:pPr marL="171450" indent="-171450">
              <a:buFontTx/>
              <a:buChar char="-"/>
            </a:pPr>
            <a:r>
              <a:rPr lang="en-US" dirty="0"/>
              <a:t>Delta (rate of adjustments at changepoints) is a </a:t>
            </a:r>
            <a:r>
              <a:rPr lang="en-US" dirty="0" err="1"/>
              <a:t>double_exponential</a:t>
            </a:r>
            <a:r>
              <a:rPr lang="en-US" dirty="0"/>
              <a:t> so many changes are close to 0, promoting a smooth trend with occasional abrupt changes.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Fourier Series Premise:</a:t>
            </a:r>
            <a:r>
              <a:rPr lang="en-US" b="0" dirty="0"/>
              <a:t> Given an infinite number of different cosines and sines we can approximate that function to any function.</a:t>
            </a:r>
          </a:p>
          <a:p>
            <a:pPr marL="628650" lvl="1" indent="-171450">
              <a:buFontTx/>
              <a:buChar char="-"/>
            </a:pPr>
            <a:r>
              <a:rPr lang="en-US" b="0" dirty="0"/>
              <a:t>So, in Prophet the seasonality model is learning a weight for each of the different frequency cos/sin &amp; summing them up together.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u="sng" dirty="0"/>
              <a:t>a(t):</a:t>
            </a:r>
          </a:p>
          <a:p>
            <a:r>
              <a:rPr lang="en-US" dirty="0" err="1"/>
              <a:t>a_t</a:t>
            </a:r>
            <a:r>
              <a:rPr lang="en-US" dirty="0"/>
              <a:t>  is a binary vector where each element indicates whether time  t  is after the corresponding changepoint.</a:t>
            </a:r>
          </a:p>
          <a:p>
            <a:r>
              <a:rPr lang="en-US" dirty="0"/>
              <a:t>- For example, if there are changepoints at times  t_1  and  t_2 , then:</a:t>
            </a:r>
          </a:p>
          <a:p>
            <a:r>
              <a:rPr lang="en-US" dirty="0" err="1"/>
              <a:t>a_t</a:t>
            </a:r>
            <a:r>
              <a:rPr lang="en-US" dirty="0"/>
              <a:t> = [I(t &gt; t_1), I(t &gt; t_2)] </a:t>
            </a:r>
          </a:p>
          <a:p>
            <a:r>
              <a:rPr lang="en-US" dirty="0"/>
              <a:t>where I is an indicator function that returns 1 if the condition is true and 0 otherwise.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78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E3425CA-4B9D-4420-BB9E-C250DB30E421}" type="datetime1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39889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985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287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4DF6D8-2F0C-CA4E-84BA-9207C46DCF18}"/>
              </a:ext>
            </a:extLst>
          </p:cNvPr>
          <p:cNvCxnSpPr>
            <a:cxnSpLocks/>
          </p:cNvCxnSpPr>
          <p:nvPr userDrawn="1"/>
        </p:nvCxnSpPr>
        <p:spPr>
          <a:xfrm>
            <a:off x="907101" y="6129300"/>
            <a:ext cx="1037347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A17BC3E-0B62-A04A-B6E6-AC6AF2DB0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7247" y="63341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Document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F4D7C01-DC2D-6540-99B2-4D5E282B9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179" y="6334125"/>
            <a:ext cx="358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0FC62D0-A2F2-4BF8-8DAC-E86C11000EC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B649C83-32A0-9BB0-F07D-B6364873A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678" y="422066"/>
            <a:ext cx="6505572" cy="859536"/>
          </a:xfrm>
        </p:spPr>
        <p:txBody>
          <a:bodyPr>
            <a:normAutofit/>
          </a:bodyPr>
          <a:lstStyle>
            <a:lvl1pPr>
              <a:defRPr sz="3300" cap="none" baseline="0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D30E748-E3E6-DACB-EE20-DC0EB294F6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678" y="1701992"/>
            <a:ext cx="6505572" cy="3800892"/>
          </a:xfrm>
        </p:spPr>
        <p:txBody>
          <a:bodyPr>
            <a:normAutofit/>
          </a:bodyPr>
          <a:lstStyle>
            <a:lvl1pPr marL="228594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83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2972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160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348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C86A879-6632-F9EC-2549-4049D50EF1F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83938" y="1397795"/>
            <a:ext cx="3752468" cy="3705224"/>
          </a:xfrm>
          <a:custGeom>
            <a:avLst/>
            <a:gdLst>
              <a:gd name="connsiteX0" fmla="*/ 0 w 4999832"/>
              <a:gd name="connsiteY0" fmla="*/ 0 h 4940299"/>
              <a:gd name="connsiteX1" fmla="*/ 4999832 w 4999832"/>
              <a:gd name="connsiteY1" fmla="*/ 0 h 4940299"/>
              <a:gd name="connsiteX2" fmla="*/ 4999832 w 4999832"/>
              <a:gd name="connsiteY2" fmla="*/ 4940299 h 4940299"/>
              <a:gd name="connsiteX3" fmla="*/ 0 w 4999832"/>
              <a:gd name="connsiteY3" fmla="*/ 4940299 h 4940299"/>
              <a:gd name="connsiteX4" fmla="*/ 0 w 4999832"/>
              <a:gd name="connsiteY4" fmla="*/ 0 h 4940299"/>
              <a:gd name="connsiteX0" fmla="*/ 0 w 4999832"/>
              <a:gd name="connsiteY0" fmla="*/ 0 h 4940299"/>
              <a:gd name="connsiteX1" fmla="*/ 4999832 w 4999832"/>
              <a:gd name="connsiteY1" fmla="*/ 0 h 4940299"/>
              <a:gd name="connsiteX2" fmla="*/ 4806157 w 4999832"/>
              <a:gd name="connsiteY2" fmla="*/ 371474 h 4940299"/>
              <a:gd name="connsiteX3" fmla="*/ 4999832 w 4999832"/>
              <a:gd name="connsiteY3" fmla="*/ 4940299 h 4940299"/>
              <a:gd name="connsiteX4" fmla="*/ 0 w 4999832"/>
              <a:gd name="connsiteY4" fmla="*/ 4940299 h 4940299"/>
              <a:gd name="connsiteX5" fmla="*/ 0 w 4999832"/>
              <a:gd name="connsiteY5" fmla="*/ 0 h 4940299"/>
              <a:gd name="connsiteX0" fmla="*/ 0 w 5369695"/>
              <a:gd name="connsiteY0" fmla="*/ 0 h 4940299"/>
              <a:gd name="connsiteX1" fmla="*/ 4999832 w 5369695"/>
              <a:gd name="connsiteY1" fmla="*/ 0 h 4940299"/>
              <a:gd name="connsiteX2" fmla="*/ 5009357 w 5369695"/>
              <a:gd name="connsiteY2" fmla="*/ 374649 h 4940299"/>
              <a:gd name="connsiteX3" fmla="*/ 4806157 w 5369695"/>
              <a:gd name="connsiteY3" fmla="*/ 371474 h 4940299"/>
              <a:gd name="connsiteX4" fmla="*/ 4999832 w 5369695"/>
              <a:gd name="connsiteY4" fmla="*/ 4940299 h 4940299"/>
              <a:gd name="connsiteX5" fmla="*/ 0 w 5369695"/>
              <a:gd name="connsiteY5" fmla="*/ 4940299 h 4940299"/>
              <a:gd name="connsiteX6" fmla="*/ 0 w 5369695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009481"/>
              <a:gd name="connsiteY0" fmla="*/ 0 h 4940299"/>
              <a:gd name="connsiteX1" fmla="*/ 4999832 w 5009481"/>
              <a:gd name="connsiteY1" fmla="*/ 0 h 4940299"/>
              <a:gd name="connsiteX2" fmla="*/ 5009357 w 5009481"/>
              <a:gd name="connsiteY2" fmla="*/ 374649 h 4940299"/>
              <a:gd name="connsiteX3" fmla="*/ 4806157 w 5009481"/>
              <a:gd name="connsiteY3" fmla="*/ 371474 h 4940299"/>
              <a:gd name="connsiteX4" fmla="*/ 4999832 w 5009481"/>
              <a:gd name="connsiteY4" fmla="*/ 4940299 h 4940299"/>
              <a:gd name="connsiteX5" fmla="*/ 0 w 5009481"/>
              <a:gd name="connsiteY5" fmla="*/ 4940299 h 4940299"/>
              <a:gd name="connsiteX6" fmla="*/ 0 w 5009481"/>
              <a:gd name="connsiteY6" fmla="*/ 0 h 4940299"/>
              <a:gd name="connsiteX0" fmla="*/ 0 w 5009481"/>
              <a:gd name="connsiteY0" fmla="*/ 0 h 4940299"/>
              <a:gd name="connsiteX1" fmla="*/ 4999832 w 5009481"/>
              <a:gd name="connsiteY1" fmla="*/ 0 h 4940299"/>
              <a:gd name="connsiteX2" fmla="*/ 5009357 w 5009481"/>
              <a:gd name="connsiteY2" fmla="*/ 377824 h 4940299"/>
              <a:gd name="connsiteX3" fmla="*/ 4806157 w 5009481"/>
              <a:gd name="connsiteY3" fmla="*/ 371474 h 4940299"/>
              <a:gd name="connsiteX4" fmla="*/ 4999832 w 5009481"/>
              <a:gd name="connsiteY4" fmla="*/ 4940299 h 4940299"/>
              <a:gd name="connsiteX5" fmla="*/ 0 w 5009481"/>
              <a:gd name="connsiteY5" fmla="*/ 4940299 h 4940299"/>
              <a:gd name="connsiteX6" fmla="*/ 0 w 5009481"/>
              <a:gd name="connsiteY6" fmla="*/ 0 h 4940299"/>
              <a:gd name="connsiteX0" fmla="*/ 0 w 5000970"/>
              <a:gd name="connsiteY0" fmla="*/ 0 h 4940299"/>
              <a:gd name="connsiteX1" fmla="*/ 4999832 w 5000970"/>
              <a:gd name="connsiteY1" fmla="*/ 0 h 4940299"/>
              <a:gd name="connsiteX2" fmla="*/ 4999832 w 5000970"/>
              <a:gd name="connsiteY2" fmla="*/ 384174 h 4940299"/>
              <a:gd name="connsiteX3" fmla="*/ 4806157 w 5000970"/>
              <a:gd name="connsiteY3" fmla="*/ 371474 h 4940299"/>
              <a:gd name="connsiteX4" fmla="*/ 4999832 w 5000970"/>
              <a:gd name="connsiteY4" fmla="*/ 4940299 h 4940299"/>
              <a:gd name="connsiteX5" fmla="*/ 0 w 5000970"/>
              <a:gd name="connsiteY5" fmla="*/ 4940299 h 4940299"/>
              <a:gd name="connsiteX6" fmla="*/ 0 w 5000970"/>
              <a:gd name="connsiteY6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999832 w 5003135"/>
              <a:gd name="connsiteY4" fmla="*/ 4940299 h 4940299"/>
              <a:gd name="connsiteX5" fmla="*/ 0 w 5003135"/>
              <a:gd name="connsiteY5" fmla="*/ 4940299 h 4940299"/>
              <a:gd name="connsiteX6" fmla="*/ 0 w 5003135"/>
              <a:gd name="connsiteY6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983957 w 5003135"/>
              <a:gd name="connsiteY4" fmla="*/ 4521199 h 4940299"/>
              <a:gd name="connsiteX5" fmla="*/ 4999832 w 5003135"/>
              <a:gd name="connsiteY5" fmla="*/ 4940299 h 4940299"/>
              <a:gd name="connsiteX6" fmla="*/ 0 w 5003135"/>
              <a:gd name="connsiteY6" fmla="*/ 4940299 h 4940299"/>
              <a:gd name="connsiteX7" fmla="*/ 0 w 5003135"/>
              <a:gd name="connsiteY7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116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6157 w 5003135"/>
              <a:gd name="connsiteY4" fmla="*/ 45307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83932 w 5003135"/>
              <a:gd name="connsiteY4" fmla="*/ 44481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83932 w 5003135"/>
              <a:gd name="connsiteY4" fmla="*/ 44481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660107 w 5003135"/>
              <a:gd name="connsiteY4" fmla="*/ 45116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053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053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180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998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99807 w 5003135"/>
              <a:gd name="connsiteY4" fmla="*/ 4521199 h 4940299"/>
              <a:gd name="connsiteX5" fmla="*/ 4996657 w 5003135"/>
              <a:gd name="connsiteY5" fmla="*/ 4511674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2982 w 5003135"/>
              <a:gd name="connsiteY4" fmla="*/ 4511674 h 4940299"/>
              <a:gd name="connsiteX5" fmla="*/ 4996657 w 5003135"/>
              <a:gd name="connsiteY5" fmla="*/ 4511674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28"/>
              <a:gd name="connsiteY0" fmla="*/ 0 h 4940299"/>
              <a:gd name="connsiteX1" fmla="*/ 4999832 w 5003128"/>
              <a:gd name="connsiteY1" fmla="*/ 0 h 4940299"/>
              <a:gd name="connsiteX2" fmla="*/ 5003007 w 5003128"/>
              <a:gd name="connsiteY2" fmla="*/ 377824 h 4940299"/>
              <a:gd name="connsiteX3" fmla="*/ 4794914 w 5003128"/>
              <a:gd name="connsiteY3" fmla="*/ 375222 h 4940299"/>
              <a:gd name="connsiteX4" fmla="*/ 4802982 w 5003128"/>
              <a:gd name="connsiteY4" fmla="*/ 4511674 h 4940299"/>
              <a:gd name="connsiteX5" fmla="*/ 4996657 w 5003128"/>
              <a:gd name="connsiteY5" fmla="*/ 4511674 h 4940299"/>
              <a:gd name="connsiteX6" fmla="*/ 4999832 w 5003128"/>
              <a:gd name="connsiteY6" fmla="*/ 4940299 h 4940299"/>
              <a:gd name="connsiteX7" fmla="*/ 0 w 5003128"/>
              <a:gd name="connsiteY7" fmla="*/ 4940299 h 4940299"/>
              <a:gd name="connsiteX8" fmla="*/ 0 w 5003128"/>
              <a:gd name="connsiteY8" fmla="*/ 0 h 4940299"/>
              <a:gd name="connsiteX0" fmla="*/ 0 w 5003132"/>
              <a:gd name="connsiteY0" fmla="*/ 0 h 4940299"/>
              <a:gd name="connsiteX1" fmla="*/ 4999832 w 5003132"/>
              <a:gd name="connsiteY1" fmla="*/ 0 h 4940299"/>
              <a:gd name="connsiteX2" fmla="*/ 5003007 w 5003132"/>
              <a:gd name="connsiteY2" fmla="*/ 377824 h 4940299"/>
              <a:gd name="connsiteX3" fmla="*/ 4802409 w 5003132"/>
              <a:gd name="connsiteY3" fmla="*/ 390213 h 4940299"/>
              <a:gd name="connsiteX4" fmla="*/ 4802982 w 5003132"/>
              <a:gd name="connsiteY4" fmla="*/ 4511674 h 4940299"/>
              <a:gd name="connsiteX5" fmla="*/ 4996657 w 5003132"/>
              <a:gd name="connsiteY5" fmla="*/ 4511674 h 4940299"/>
              <a:gd name="connsiteX6" fmla="*/ 4999832 w 5003132"/>
              <a:gd name="connsiteY6" fmla="*/ 4940299 h 4940299"/>
              <a:gd name="connsiteX7" fmla="*/ 0 w 5003132"/>
              <a:gd name="connsiteY7" fmla="*/ 4940299 h 4940299"/>
              <a:gd name="connsiteX8" fmla="*/ 0 w 5003132"/>
              <a:gd name="connsiteY8" fmla="*/ 0 h 4940299"/>
              <a:gd name="connsiteX0" fmla="*/ 0 w 5003132"/>
              <a:gd name="connsiteY0" fmla="*/ 0 h 4940299"/>
              <a:gd name="connsiteX1" fmla="*/ 4999832 w 5003132"/>
              <a:gd name="connsiteY1" fmla="*/ 0 h 4940299"/>
              <a:gd name="connsiteX2" fmla="*/ 5003007 w 5003132"/>
              <a:gd name="connsiteY2" fmla="*/ 389067 h 4940299"/>
              <a:gd name="connsiteX3" fmla="*/ 4802409 w 5003132"/>
              <a:gd name="connsiteY3" fmla="*/ 390213 h 4940299"/>
              <a:gd name="connsiteX4" fmla="*/ 4802982 w 5003132"/>
              <a:gd name="connsiteY4" fmla="*/ 4511674 h 4940299"/>
              <a:gd name="connsiteX5" fmla="*/ 4996657 w 5003132"/>
              <a:gd name="connsiteY5" fmla="*/ 4511674 h 4940299"/>
              <a:gd name="connsiteX6" fmla="*/ 4999832 w 5003132"/>
              <a:gd name="connsiteY6" fmla="*/ 4940299 h 4940299"/>
              <a:gd name="connsiteX7" fmla="*/ 0 w 5003132"/>
              <a:gd name="connsiteY7" fmla="*/ 4940299 h 4940299"/>
              <a:gd name="connsiteX8" fmla="*/ 0 w 5003132"/>
              <a:gd name="connsiteY8" fmla="*/ 0 h 4940299"/>
              <a:gd name="connsiteX0" fmla="*/ 0 w 5003130"/>
              <a:gd name="connsiteY0" fmla="*/ 0 h 4940299"/>
              <a:gd name="connsiteX1" fmla="*/ 4999832 w 5003130"/>
              <a:gd name="connsiteY1" fmla="*/ 0 h 4940299"/>
              <a:gd name="connsiteX2" fmla="*/ 5003007 w 5003130"/>
              <a:gd name="connsiteY2" fmla="*/ 389067 h 4940299"/>
              <a:gd name="connsiteX3" fmla="*/ 4798661 w 5003130"/>
              <a:gd name="connsiteY3" fmla="*/ 382718 h 4940299"/>
              <a:gd name="connsiteX4" fmla="*/ 4802982 w 5003130"/>
              <a:gd name="connsiteY4" fmla="*/ 4511674 h 4940299"/>
              <a:gd name="connsiteX5" fmla="*/ 4996657 w 5003130"/>
              <a:gd name="connsiteY5" fmla="*/ 4511674 h 4940299"/>
              <a:gd name="connsiteX6" fmla="*/ 4999832 w 5003130"/>
              <a:gd name="connsiteY6" fmla="*/ 4940299 h 4940299"/>
              <a:gd name="connsiteX7" fmla="*/ 0 w 5003130"/>
              <a:gd name="connsiteY7" fmla="*/ 4940299 h 4940299"/>
              <a:gd name="connsiteX8" fmla="*/ 0 w 5003130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9067 h 4940299"/>
              <a:gd name="connsiteX3" fmla="*/ 4798661 w 5000895"/>
              <a:gd name="connsiteY3" fmla="*/ 382718 h 4940299"/>
              <a:gd name="connsiteX4" fmla="*/ 4802982 w 5000895"/>
              <a:gd name="connsiteY4" fmla="*/ 4511674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9067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6875"/>
              <a:gd name="connsiteY0" fmla="*/ 0 h 4940299"/>
              <a:gd name="connsiteX1" fmla="*/ 4999832 w 5006875"/>
              <a:gd name="connsiteY1" fmla="*/ 0 h 4940299"/>
              <a:gd name="connsiteX2" fmla="*/ 5006754 w 5006875"/>
              <a:gd name="connsiteY2" fmla="*/ 389067 h 4940299"/>
              <a:gd name="connsiteX3" fmla="*/ 4798661 w 5006875"/>
              <a:gd name="connsiteY3" fmla="*/ 382718 h 4940299"/>
              <a:gd name="connsiteX4" fmla="*/ 4795487 w 5006875"/>
              <a:gd name="connsiteY4" fmla="*/ 4504179 h 4940299"/>
              <a:gd name="connsiteX5" fmla="*/ 4996657 w 5006875"/>
              <a:gd name="connsiteY5" fmla="*/ 4511674 h 4940299"/>
              <a:gd name="connsiteX6" fmla="*/ 4999832 w 5006875"/>
              <a:gd name="connsiteY6" fmla="*/ 4940299 h 4940299"/>
              <a:gd name="connsiteX7" fmla="*/ 0 w 5006875"/>
              <a:gd name="connsiteY7" fmla="*/ 4940299 h 4940299"/>
              <a:gd name="connsiteX8" fmla="*/ 0 w 500687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28031 w 5000895"/>
              <a:gd name="connsiteY4" fmla="*/ 4447966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802982 w 5000895"/>
              <a:gd name="connsiteY4" fmla="*/ 4492936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9235 w 5000895"/>
              <a:gd name="connsiteY4" fmla="*/ 4496684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9235 w 5000895"/>
              <a:gd name="connsiteY4" fmla="*/ 4496684 h 4940299"/>
              <a:gd name="connsiteX5" fmla="*/ 4996657 w 5000895"/>
              <a:gd name="connsiteY5" fmla="*/ 4486507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49668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50303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5011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5011 w 5003291"/>
              <a:gd name="connsiteY3" fmla="*/ 379543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8186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08186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8760 w 5003291"/>
              <a:gd name="connsiteY4" fmla="*/ 450938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50303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503034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493509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11935 w 5003291"/>
              <a:gd name="connsiteY4" fmla="*/ 4496684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3291" h="4940299">
                <a:moveTo>
                  <a:pt x="0" y="0"/>
                </a:moveTo>
                <a:lnTo>
                  <a:pt x="4999832" y="0"/>
                </a:lnTo>
                <a:cubicBezTo>
                  <a:pt x="5003404" y="5821"/>
                  <a:pt x="4996613" y="402783"/>
                  <a:pt x="4999259" y="394845"/>
                </a:cubicBezTo>
                <a:cubicBezTo>
                  <a:pt x="5005080" y="386907"/>
                  <a:pt x="4823003" y="397006"/>
                  <a:pt x="4814536" y="392243"/>
                </a:cubicBezTo>
                <a:cubicBezTo>
                  <a:pt x="4810832" y="1062697"/>
                  <a:pt x="4804527" y="4503563"/>
                  <a:pt x="4811935" y="4496684"/>
                </a:cubicBezTo>
                <a:cubicBezTo>
                  <a:pt x="4812993" y="4502505"/>
                  <a:pt x="5003007" y="4494974"/>
                  <a:pt x="5003007" y="4499207"/>
                </a:cubicBezTo>
                <a:cubicBezTo>
                  <a:pt x="5005124" y="4505557"/>
                  <a:pt x="4994540" y="4800599"/>
                  <a:pt x="4999832" y="4940299"/>
                </a:cubicBezTo>
                <a:lnTo>
                  <a:pt x="0" y="4940299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DE3336-2CDF-5943-0C27-9829D906AA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02344" y="3081771"/>
            <a:ext cx="3099415" cy="2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70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4DF6D8-2F0C-CA4E-84BA-9207C46DCF18}"/>
              </a:ext>
            </a:extLst>
          </p:cNvPr>
          <p:cNvCxnSpPr>
            <a:cxnSpLocks/>
          </p:cNvCxnSpPr>
          <p:nvPr userDrawn="1"/>
        </p:nvCxnSpPr>
        <p:spPr>
          <a:xfrm>
            <a:off x="907101" y="6129300"/>
            <a:ext cx="1037347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A17BC3E-0B62-A04A-B6E6-AC6AF2DB0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7247" y="63341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Document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F4D7C01-DC2D-6540-99B2-4D5E282B9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179" y="6334125"/>
            <a:ext cx="358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0FC62D0-A2F2-4BF8-8DAC-E86C11000EC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71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267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C83AFB-9E54-459E-8C6D-0913AC3BA5D7}" type="datetime1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11143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190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10/2/24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281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10/2/24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47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10/2/24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4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F7C3A7-D6F6-4D38-A7C3-B72967BB81A6}" type="datetime1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32565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DB8F2B-E487-4905-B553-FB649F2B6F23}" type="datetime1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37108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EF7C3A7-D6F6-4D38-A7C3-B72967BB81A6}" type="datetime1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0570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hyperlink" Target="http://127.0.0.1:805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30.png"/><Relationship Id="rId10" Type="http://schemas.openxmlformats.org/officeDocument/2006/relationships/image" Target="../media/image250.png"/><Relationship Id="rId4" Type="http://schemas.openxmlformats.org/officeDocument/2006/relationships/image" Target="../media/image290.png"/><Relationship Id="rId9" Type="http://schemas.openxmlformats.org/officeDocument/2006/relationships/image" Target="../media/image2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yperopt-demystified-3e14006eb6fa" TargetMode="External"/><Relationship Id="rId2" Type="http://schemas.openxmlformats.org/officeDocument/2006/relationships/hyperlink" Target="https://github.com/hyperopt/hyperop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hyperlink" Target="https://github.com/pcpp94/elexon_pipeline_GB_demand" TargetMode="Externa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DAE0DD-9A06-EEE8-00D7-55715C8A9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/>
              <a:t>GB Demand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CDAC6-72A0-6AF2-BF47-98B0666BF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Time-Series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38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764970" y="2103517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78" y="2120810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120973" y="2766855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39" y="3971675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877278" y="2081984"/>
            <a:ext cx="4195483" cy="43528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325062" y="926382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532006" y="909069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738949" y="926382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016820" y="1106301"/>
            <a:ext cx="526733" cy="330994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212926" y="1011447"/>
            <a:ext cx="526733" cy="503873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877278" y="329375"/>
            <a:ext cx="4195483" cy="15322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431546" y="359747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2A396C-A872-4C46-AE77-9099B7941D46}"/>
              </a:ext>
            </a:extLst>
          </p:cNvPr>
          <p:cNvSpPr/>
          <p:nvPr/>
        </p:nvSpPr>
        <p:spPr>
          <a:xfrm rot="5400000">
            <a:off x="6132009" y="-331791"/>
            <a:ext cx="431645" cy="197240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Noise [Error]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9D96A0-3DD0-4657-AAE6-383368033457}"/>
              </a:ext>
            </a:extLst>
          </p:cNvPr>
          <p:cNvSpPr/>
          <p:nvPr/>
        </p:nvSpPr>
        <p:spPr>
          <a:xfrm rot="5400000">
            <a:off x="9483849" y="-1622459"/>
            <a:ext cx="438961" cy="455937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u="sng" dirty="0"/>
              <a:t>Temperature Regressors</a:t>
            </a:r>
          </a:p>
          <a:p>
            <a:pPr algn="ctr"/>
            <a:r>
              <a:rPr lang="en-GB" sz="1200" dirty="0"/>
              <a:t>Overcoming linear 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9426B-E0B7-004C-6780-235FD0F09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652" y="926382"/>
            <a:ext cx="1965381" cy="1963825"/>
          </a:xfrm>
          <a:prstGeom prst="rect">
            <a:avLst/>
          </a:prstGeom>
        </p:spPr>
      </p:pic>
      <p:pic>
        <p:nvPicPr>
          <p:cNvPr id="10" name="Picture 9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059552F-3D5A-8E7A-1B3E-5561BA3829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35" y="351702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29C62F-1076-7A58-1930-0171C72D9AC8}"/>
              </a:ext>
            </a:extLst>
          </p:cNvPr>
          <p:cNvSpPr/>
          <p:nvPr/>
        </p:nvSpPr>
        <p:spPr>
          <a:xfrm rot="5400000">
            <a:off x="8491717" y="-126488"/>
            <a:ext cx="368238" cy="66143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Forecast + Trend Changepoints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797CF-0946-2428-4E2E-51CC07423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507" y="1103946"/>
            <a:ext cx="2326054" cy="1332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238D35-D681-093A-B8EF-5E31748E81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9994" y="1106301"/>
            <a:ext cx="1162025" cy="1327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A799AE-001F-8B2F-7386-F29540A431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22019" y="1125200"/>
            <a:ext cx="1161000" cy="13080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8779E9-8E76-1D02-7EA7-F4787B24B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561" y="3429000"/>
            <a:ext cx="4758466" cy="28449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283F9-17F2-76C8-5DDF-C72DF18C700A}"/>
              </a:ext>
            </a:extLst>
          </p:cNvPr>
          <p:cNvSpPr/>
          <p:nvPr/>
        </p:nvSpPr>
        <p:spPr>
          <a:xfrm>
            <a:off x="5251722" y="329375"/>
            <a:ext cx="6807600" cy="610546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</p:spTree>
    <p:extLst>
      <p:ext uri="{BB962C8B-B14F-4D97-AF65-F5344CB8AC3E}">
        <p14:creationId xmlns:p14="http://schemas.microsoft.com/office/powerpoint/2010/main" val="2368330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16031-8A17-F191-3EFF-BD18E2A58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7616"/>
            <a:ext cx="9601200" cy="766800"/>
          </a:xfrm>
        </p:spPr>
        <p:txBody>
          <a:bodyPr/>
          <a:lstStyle/>
          <a:p>
            <a:r>
              <a:rPr lang="en-US" dirty="0"/>
              <a:t>Prophet Objective Function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8DB44673-219C-9D36-B82B-22065A859B6E}"/>
              </a:ext>
            </a:extLst>
          </p:cNvPr>
          <p:cNvSpPr txBox="1">
            <a:spLocks/>
          </p:cNvSpPr>
          <p:nvPr/>
        </p:nvSpPr>
        <p:spPr>
          <a:xfrm>
            <a:off x="1047816" y="1526418"/>
            <a:ext cx="10988346" cy="137222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E3C250-16CF-8C2A-0772-D12037C8B535}"/>
                  </a:ext>
                </a:extLst>
              </p:cNvPr>
              <p:cNvSpPr txBox="1"/>
              <p:nvPr/>
            </p:nvSpPr>
            <p:spPr>
              <a:xfrm>
                <a:off x="1100201" y="1532546"/>
                <a:ext cx="10334816" cy="1517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𝒚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500" b="1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𝒈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500" b="1" i="1">
                          <a:solidFill>
                            <a:srgbClr val="66C1C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𝒔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66C1C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66C1C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66C1C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𝒉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500" b="1" dirty="0">
                  <a:solidFill>
                    <a:srgbClr val="3F3F3F"/>
                  </a:solidFill>
                  <a:latin typeface="Arial" panose="020B060402020202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:endParaRPr lang="en-GB" sz="1350" dirty="0">
                  <a:solidFill>
                    <a:srgbClr val="3F3F3F"/>
                  </a:solidFill>
                  <a:latin typeface="Arial" panose="020B060402020202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𝑡𝑟𝑒𝑛𝑑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𝑓𝑢𝑛𝑐𝑡𝑖𝑜𝑛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𝑚𝑜𝑑𝑒𝑙𝑠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𝑛𝑜𝑛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𝑝𝑒𝑟𝑖𝑜𝑑𝑖𝑐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𝑐h𝑎𝑛𝑔𝑒𝑠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𝑖𝑛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𝑡h𝑒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𝑣𝑎𝑙𝑢𝑒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𝑡h𝑒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𝑡𝑖𝑚𝑒𝑠𝑒𝑟𝑖𝑒𝑠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𝑝𝑒𝑟𝑖𝑜𝑑𝑖𝑐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𝑐h𝑎𝑛𝑔𝑒𝑠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.,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𝑤𝑒𝑒𝑘𝑙𝑦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𝑎𝑛𝑑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𝑦𝑒𝑎𝑟𝑙𝑦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𝑠𝑒𝑎𝑠𝑜𝑛𝑎𝑙𝑖𝑡𝑦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𝑒𝑓𝑓𝑒𝑐𝑡𝑠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h𝑜𝑙𝑖𝑑𝑎𝑦𝑠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𝑤h𝑖𝑐h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𝑜𝑐𝑐𝑢𝑟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𝑜𝑛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𝑝𝑜𝑡𝑒𝑛𝑡𝑖𝑎𝑙𝑙𝑦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𝑖𝑟𝑟𝑒𝑔𝑢𝑙𝑎𝑟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𝑠𝑐h𝑒𝑑𝑢𝑙𝑒𝑠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𝑒𝑟𝑟𝑜𝑟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𝑡𝑒𝑟𝑚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𝑎𝑛𝑦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𝑖𝑑𝑖𝑜𝑠𝑦𝑛𝑐𝑟𝑎𝑡𝑖𝑐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𝑐h𝑎𝑛𝑔𝑒𝑠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𝑤h𝑖𝑐h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𝑎𝑟𝑒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𝑛𝑜𝑡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𝑎𝑐𝑐𝑜𝑚𝑚𝑜𝑑𝑎𝑡𝑒𝑑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𝑚𝑜𝑑𝑒𝑙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</m:t>
                      </m:r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E3C250-16CF-8C2A-0772-D12037C8B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1" y="1532546"/>
                <a:ext cx="10334816" cy="1517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EB650046-1B1F-EFCA-0997-440E1EBA3A25}"/>
              </a:ext>
            </a:extLst>
          </p:cNvPr>
          <p:cNvSpPr txBox="1">
            <a:spLocks/>
          </p:cNvSpPr>
          <p:nvPr/>
        </p:nvSpPr>
        <p:spPr>
          <a:xfrm>
            <a:off x="1045378" y="5401782"/>
            <a:ext cx="3843332" cy="82405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AE7B14-7528-712F-EF45-B515569F31A8}"/>
                  </a:ext>
                </a:extLst>
              </p:cNvPr>
              <p:cNvSpPr txBox="1"/>
              <p:nvPr/>
            </p:nvSpPr>
            <p:spPr>
              <a:xfrm>
                <a:off x="1097764" y="5431696"/>
                <a:ext cx="3743524" cy="709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1−</m:t>
                          </m:r>
                          <m:f>
                            <m:f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&lt;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≤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AE7B14-7528-712F-EF45-B515569F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64" y="5431696"/>
                <a:ext cx="3743524" cy="709425"/>
              </a:xfrm>
              <a:prstGeom prst="rect">
                <a:avLst/>
              </a:prstGeom>
              <a:blipFill>
                <a:blip r:embed="rId4"/>
                <a:stretch>
                  <a:fillRect t="-52632" b="-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17A5F930-3035-7A72-BED9-38445A8B13A5}"/>
              </a:ext>
            </a:extLst>
          </p:cNvPr>
          <p:cNvSpPr/>
          <p:nvPr/>
        </p:nvSpPr>
        <p:spPr>
          <a:xfrm rot="5400000">
            <a:off x="2831200" y="3334392"/>
            <a:ext cx="271685" cy="3843335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rgbClr val="0097A9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Adjustments at changepoints j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71B2071-D676-DDA1-4254-EFA2AD8765F2}"/>
              </a:ext>
            </a:extLst>
          </p:cNvPr>
          <p:cNvSpPr/>
          <p:nvPr/>
        </p:nvSpPr>
        <p:spPr>
          <a:xfrm rot="5400000">
            <a:off x="6406140" y="-4093877"/>
            <a:ext cx="271685" cy="1098834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Forecasting – Decomposable time-series model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E1EAA78F-763F-CCEB-E376-6E7D2259A071}"/>
              </a:ext>
            </a:extLst>
          </p:cNvPr>
          <p:cNvSpPr txBox="1">
            <a:spLocks/>
          </p:cNvSpPr>
          <p:nvPr/>
        </p:nvSpPr>
        <p:spPr>
          <a:xfrm>
            <a:off x="1045376" y="3446959"/>
            <a:ext cx="3843335" cy="16633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823E80E-55D6-BF53-F690-4A3E9448CBA8}"/>
              </a:ext>
            </a:extLst>
          </p:cNvPr>
          <p:cNvSpPr/>
          <p:nvPr/>
        </p:nvSpPr>
        <p:spPr>
          <a:xfrm rot="5400000">
            <a:off x="2831199" y="1379569"/>
            <a:ext cx="271685" cy="3843336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rgbClr val="0097A9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994CE65-88B8-5AE8-4DB1-ACA3107ECFCE}"/>
                  </a:ext>
                </a:extLst>
              </p:cNvPr>
              <p:cNvSpPr txBox="1"/>
              <p:nvPr/>
            </p:nvSpPr>
            <p:spPr>
              <a:xfrm>
                <a:off x="1103912" y="3489575"/>
                <a:ext cx="3743524" cy="1617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 smtClean="0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𝜹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</m:d>
                    </m:oMath>
                  </m:oMathPara>
                </a14:m>
                <a:endParaRPr lang="en-GB" sz="135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:endParaRPr lang="en-US" sz="90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120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𝑖𝑛𝑖𝑡𝑖𝑎𝑙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𝑔𝑟𝑜𝑤𝑡h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</m:oMath>
                </a14:m>
                <a: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[Scalar]</a:t>
                </a:r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b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𝑖𝑛𝑑𝑖𝑐𝑎𝑡𝑜𝑟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𝑣𝑒𝑐𝑡𝑜𝑟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b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𝑜𝑓𝑓𝑠𝑒𝑡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𝑝𝑎𝑟𝑎𝑚𝑒𝑡𝑒𝑟</m:t>
                    </m:r>
                  </m:oMath>
                </a14:m>
                <a: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[Scalar]</a:t>
                </a:r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𝑜𝑓𝑓𝑠𝑒𝑡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𝑐h𝑒𝑐𝑘𝑝𝑜𝑖𝑛𝑡𝑠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3F3F3F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endParaRPr lang="en-GB" sz="10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994CE65-88B8-5AE8-4DB1-ACA3107EC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12" y="3489575"/>
                <a:ext cx="3743524" cy="1617238"/>
              </a:xfrm>
              <a:prstGeom prst="rect">
                <a:avLst/>
              </a:prstGeom>
              <a:blipFill>
                <a:blip r:embed="rId5"/>
                <a:stretch>
                  <a:fillRect b="-7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Content Placeholder 4">
            <a:extLst>
              <a:ext uri="{FF2B5EF4-FFF2-40B4-BE49-F238E27FC236}">
                <a16:creationId xmlns:a16="http://schemas.microsoft.com/office/drawing/2014/main" id="{A2852246-D2F6-9F1E-BB29-1DC7973DE625}"/>
              </a:ext>
            </a:extLst>
          </p:cNvPr>
          <p:cNvSpPr txBox="1">
            <a:spLocks/>
          </p:cNvSpPr>
          <p:nvPr/>
        </p:nvSpPr>
        <p:spPr>
          <a:xfrm>
            <a:off x="5036149" y="3441705"/>
            <a:ext cx="3843335" cy="27841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07B695F-748B-5437-065E-991632F97665}"/>
              </a:ext>
            </a:extLst>
          </p:cNvPr>
          <p:cNvSpPr/>
          <p:nvPr/>
        </p:nvSpPr>
        <p:spPr>
          <a:xfrm rot="5400000">
            <a:off x="6821972" y="1374314"/>
            <a:ext cx="271685" cy="3843336"/>
          </a:xfrm>
          <a:prstGeom prst="rect">
            <a:avLst/>
          </a:prstGeom>
          <a:solidFill>
            <a:srgbClr val="6BCABA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Seasonality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20EE645-D5FD-CF43-9839-3EF0A23515E0}"/>
                  </a:ext>
                </a:extLst>
              </p:cNvPr>
              <p:cNvSpPr txBox="1"/>
              <p:nvPr/>
            </p:nvSpPr>
            <p:spPr>
              <a:xfrm>
                <a:off x="5036145" y="3478274"/>
                <a:ext cx="3843335" cy="1310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𝐹𝑜𝑢𝑟𝑖𝑒𝑟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</m:oMath>
                  </m:oMathPara>
                </a14:m>
                <a:endParaRPr lang="en-US" sz="1013" b="0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𝑝𝑒𝑟𝑖𝑜𝑑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., 365.25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𝑦𝑒𝑎𝑟𝑙𝑦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𝑠𝑒𝑎𝑠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.)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</a:t>
                </a:r>
                <a:r>
                  <a:rPr lang="en-GB" sz="1013" b="1" dirty="0">
                    <a:solidFill>
                      <a:srgbClr val="3F3F3F"/>
                    </a:solidFill>
                    <a:latin typeface="Arial" panose="020B0604020202020204"/>
                  </a:rPr>
                  <a:t>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 for each n]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𝑓𝑜𝑢𝑟𝑖𝑒𝑟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𝑐𝑜𝑠𝑖𝑛𝑒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𝑡𝑒𝑟𝑚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Scalars for each </a:t>
                </a:r>
                <a:r>
                  <a:rPr lang="en-US" sz="1000" b="1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𝑓𝑜𝑢𝑟𝑖𝑒𝑟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𝑠𝑖𝑛𝑒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𝑡𝑒𝑟𝑚𝑠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Scalars for each </a:t>
                </a:r>
                <a:r>
                  <a:rPr lang="en-US" sz="1000" b="1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20EE645-D5FD-CF43-9839-3EF0A235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45" y="3478274"/>
                <a:ext cx="3843335" cy="1310359"/>
              </a:xfrm>
              <a:prstGeom prst="rect">
                <a:avLst/>
              </a:prstGeom>
              <a:blipFill>
                <a:blip r:embed="rId6"/>
                <a:stretch>
                  <a:fillRect t="-33654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D2808F0-0297-6709-37A6-1506D517764C}"/>
                  </a:ext>
                </a:extLst>
              </p:cNvPr>
              <p:cNvSpPr txBox="1"/>
              <p:nvPr/>
            </p:nvSpPr>
            <p:spPr>
              <a:xfrm>
                <a:off x="5164931" y="5149148"/>
                <a:ext cx="3614738" cy="442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D2808F0-0297-6709-37A6-1506D5177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931" y="5149148"/>
                <a:ext cx="3614738" cy="4426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7A0A6CE-576C-7F20-B499-59C64DBC328D}"/>
                  </a:ext>
                </a:extLst>
              </p:cNvPr>
              <p:cNvSpPr txBox="1"/>
              <p:nvPr/>
            </p:nvSpPr>
            <p:spPr>
              <a:xfrm>
                <a:off x="6045696" y="5966333"/>
                <a:ext cx="14811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013" b="1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GB" sz="1013" b="1" dirty="0">
                  <a:solidFill>
                    <a:srgbClr val="6BCABA">
                      <a:lumMod val="50000"/>
                    </a:srgbClr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7A0A6CE-576C-7F20-B499-59C64DBC3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696" y="5966333"/>
                <a:ext cx="1481138" cy="248209"/>
              </a:xfrm>
              <a:prstGeom prst="rect">
                <a:avLst/>
              </a:prstGeom>
              <a:blipFill>
                <a:blip r:embed="rId8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5CA590A-64CA-367D-D127-C9810332646A}"/>
                  </a:ext>
                </a:extLst>
              </p:cNvPr>
              <p:cNvSpPr txBox="1"/>
              <p:nvPr/>
            </p:nvSpPr>
            <p:spPr>
              <a:xfrm>
                <a:off x="5769769" y="5668269"/>
                <a:ext cx="19002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5CA590A-64CA-367D-D127-C98103326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769" y="5668269"/>
                <a:ext cx="1900238" cy="2482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>
            <a:extLst>
              <a:ext uri="{FF2B5EF4-FFF2-40B4-BE49-F238E27FC236}">
                <a16:creationId xmlns:a16="http://schemas.microsoft.com/office/drawing/2014/main" id="{A8EE0A26-D198-FC6E-60CC-56B717EEC306}"/>
              </a:ext>
            </a:extLst>
          </p:cNvPr>
          <p:cNvSpPr/>
          <p:nvPr/>
        </p:nvSpPr>
        <p:spPr>
          <a:xfrm rot="5400000">
            <a:off x="6821971" y="3001070"/>
            <a:ext cx="271685" cy="3843336"/>
          </a:xfrm>
          <a:prstGeom prst="rect">
            <a:avLst/>
          </a:prstGeom>
          <a:solidFill>
            <a:srgbClr val="6BCABA">
              <a:lumMod val="60000"/>
              <a:lumOff val="4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Example: Yearly</a:t>
            </a:r>
          </a:p>
        </p:txBody>
      </p:sp>
      <p:sp>
        <p:nvSpPr>
          <p:cNvPr id="102" name="Content Placeholder 4">
            <a:extLst>
              <a:ext uri="{FF2B5EF4-FFF2-40B4-BE49-F238E27FC236}">
                <a16:creationId xmlns:a16="http://schemas.microsoft.com/office/drawing/2014/main" id="{99AB8401-9CED-7F1E-8F47-1B89F28BFA11}"/>
              </a:ext>
            </a:extLst>
          </p:cNvPr>
          <p:cNvSpPr txBox="1">
            <a:spLocks/>
          </p:cNvSpPr>
          <p:nvPr/>
        </p:nvSpPr>
        <p:spPr>
          <a:xfrm>
            <a:off x="8979294" y="3426259"/>
            <a:ext cx="3056871" cy="279957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424F3D7-C73C-EDE6-EAC7-28B0C72F6D94}"/>
              </a:ext>
            </a:extLst>
          </p:cNvPr>
          <p:cNvSpPr/>
          <p:nvPr/>
        </p:nvSpPr>
        <p:spPr>
          <a:xfrm rot="5400000">
            <a:off x="10371884" y="1752104"/>
            <a:ext cx="271685" cy="3056870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Holidays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97583A3-C041-649A-0D1B-ED3597E958D0}"/>
                  </a:ext>
                </a:extLst>
              </p:cNvPr>
              <p:cNvSpPr txBox="1"/>
              <p:nvPr/>
            </p:nvSpPr>
            <p:spPr>
              <a:xfrm>
                <a:off x="9026922" y="3506947"/>
                <a:ext cx="2434132" cy="84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 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013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13" b="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1013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97583A3-C041-649A-0D1B-ED3597E95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922" y="3506947"/>
                <a:ext cx="2434132" cy="842731"/>
              </a:xfrm>
              <a:prstGeom prst="rect">
                <a:avLst/>
              </a:prstGeom>
              <a:blipFill>
                <a:blip r:embed="rId10"/>
                <a:stretch>
                  <a:fillRect t="-14925" b="-85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6B57942-C874-F5B2-3CB6-0F4D7CFD345E}"/>
                  </a:ext>
                </a:extLst>
              </p:cNvPr>
              <p:cNvSpPr txBox="1"/>
              <p:nvPr/>
            </p:nvSpPr>
            <p:spPr>
              <a:xfrm>
                <a:off x="9579619" y="4433938"/>
                <a:ext cx="13287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</m:oMath>
                  </m:oMathPara>
                </a14:m>
                <a:endParaRPr lang="en-GB" sz="1013" dirty="0">
                  <a:solidFill>
                    <a:srgbClr val="0070C0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6B57942-C874-F5B2-3CB6-0F4D7CFD3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619" y="4433938"/>
                <a:ext cx="1328738" cy="24820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D6F25F3A-951A-A627-5E4C-6E40DA44795E}"/>
              </a:ext>
            </a:extLst>
          </p:cNvPr>
          <p:cNvSpPr txBox="1"/>
          <p:nvPr/>
        </p:nvSpPr>
        <p:spPr>
          <a:xfrm>
            <a:off x="9007767" y="5712417"/>
            <a:ext cx="29285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GB" sz="1200" i="1" dirty="0">
                <a:solidFill>
                  <a:srgbClr val="3F3F3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Same concept for the included regressors.</a:t>
            </a:r>
            <a:endParaRPr lang="en-GB" sz="1000" b="1" i="1" dirty="0">
              <a:solidFill>
                <a:srgbClr val="3F3F3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7636C71-2859-C619-1758-15C15D97AF1B}"/>
                  </a:ext>
                </a:extLst>
              </p:cNvPr>
              <p:cNvSpPr txBox="1"/>
              <p:nvPr/>
            </p:nvSpPr>
            <p:spPr>
              <a:xfrm>
                <a:off x="8979291" y="4662770"/>
                <a:ext cx="3056871" cy="713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h𝑜𝑙𝑖𝑑𝑎𝑦𝑠</m:t>
                      </m:r>
                    </m:oMath>
                  </m:oMathPara>
                </a14:m>
                <a:endParaRPr lang="en-US" sz="1013" b="0" dirty="0">
                  <a:solidFill>
                    <a:srgbClr val="3F3F3F">
                      <a:lumMod val="50000"/>
                    </a:srgbClr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013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h𝑜𝑙𝑖𝑑𝑎𝑦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𝑒𝑓𝑓𝑒𝑐𝑡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</m:oMath>
                </a14:m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/>
                  </a:rPr>
                  <a:t> </a:t>
                </a:r>
                <a:r>
                  <a:rPr lang="en-US" sz="900" b="1" i="1" dirty="0">
                    <a:solidFill>
                      <a:schemeClr val="tx1"/>
                    </a:solidFill>
                    <a:latin typeface="Arial" panose="020B0604020202020204"/>
                  </a:rPr>
                  <a:t>[Scalars for each </a:t>
                </a:r>
                <a:r>
                  <a:rPr lang="en-US" sz="900" b="1" i="1" dirty="0" err="1">
                    <a:solidFill>
                      <a:schemeClr val="tx1"/>
                    </a:solidFill>
                    <a:latin typeface="Arial" panose="020B0604020202020204"/>
                  </a:rPr>
                  <a:t>i</a:t>
                </a:r>
                <a:r>
                  <a:rPr lang="en-US" sz="900" b="1" i="1" dirty="0">
                    <a:solidFill>
                      <a:schemeClr val="tx1"/>
                    </a:solidFill>
                    <a:latin typeface="Arial" panose="020B0604020202020204"/>
                  </a:rPr>
                  <a:t>]</a:t>
                </a: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𝑖𝑛𝑑𝑖𝑐𝑎𝑡𝑜𝑟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h𝑜𝑙𝑖𝑑𝑎𝑦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1013" i="1" dirty="0">
                    <a:solidFill>
                      <a:schemeClr val="tx1"/>
                    </a:solidFill>
                    <a:latin typeface="Arial" panose="020B0604020202020204"/>
                  </a:rPr>
                  <a:t> </a:t>
                </a:r>
                <a:r>
                  <a:rPr lang="en-US" sz="900" b="1" i="1" dirty="0">
                    <a:latin typeface="Arial" panose="020B0604020202020204"/>
                  </a:rPr>
                  <a:t>[Scalars for each </a:t>
                </a:r>
                <a:r>
                  <a:rPr lang="en-US" sz="900" b="1" i="1" dirty="0" err="1">
                    <a:latin typeface="Arial" panose="020B0604020202020204"/>
                  </a:rPr>
                  <a:t>i</a:t>
                </a:r>
                <a:r>
                  <a:rPr lang="en-US" sz="900" b="1" i="1" dirty="0">
                    <a:latin typeface="Arial" panose="020B0604020202020204"/>
                  </a:rPr>
                  <a:t>]</a:t>
                </a:r>
                <a:endParaRPr lang="en-US" sz="1013" b="1" i="1" dirty="0"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7636C71-2859-C619-1758-15C15D97A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91" y="4662770"/>
                <a:ext cx="3056871" cy="7138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8CBB7906-BEFF-4F3C-9223-71A77617A4C5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46" y="1526418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A16C97-94BC-CEF7-C65A-6BDF491B6AB1}"/>
              </a:ext>
            </a:extLst>
          </p:cNvPr>
          <p:cNvSpPr txBox="1"/>
          <p:nvPr/>
        </p:nvSpPr>
        <p:spPr>
          <a:xfrm>
            <a:off x="8356922" y="229858"/>
            <a:ext cx="3579436" cy="646331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Run </a:t>
            </a:r>
            <a:r>
              <a:rPr lang="en-US" dirty="0" err="1"/>
              <a:t>fourier_series_graphical.py</a:t>
            </a:r>
            <a:r>
              <a:rPr lang="en-US" dirty="0"/>
              <a:t> </a:t>
            </a:r>
            <a:r>
              <a:rPr lang="en-US" dirty="0">
                <a:hlinkClick r:id="rId14"/>
              </a:rPr>
              <a:t>http://127.0.0.1:8050/</a:t>
            </a:r>
            <a:r>
              <a:rPr lang="en-US" dirty="0"/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448EE2-865F-5A99-509A-CC799CECDC02}"/>
              </a:ext>
            </a:extLst>
          </p:cNvPr>
          <p:cNvCxnSpPr>
            <a:cxnSpLocks/>
          </p:cNvCxnSpPr>
          <p:nvPr/>
        </p:nvCxnSpPr>
        <p:spPr>
          <a:xfrm flipV="1">
            <a:off x="8542116" y="956877"/>
            <a:ext cx="856527" cy="2214273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879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0BD4-27AE-2401-7D67-09B9DB08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637520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+ Objective Function </a:t>
            </a:r>
            <a:r>
              <a:rPr lang="en-US" sz="2700" dirty="0"/>
              <a:t>in classic ML…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F76-F436-6323-5029-1741A13D9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912900"/>
                <a:ext cx="8129451" cy="1905000"/>
              </a:xfrm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>
                <a:normAutofit lnSpcReduction="10000"/>
              </a:bodyPr>
              <a:lstStyle/>
              <a:p>
                <a:r>
                  <a:rPr lang="en-US" sz="1800" dirty="0"/>
                  <a:t>The objective function includes regularization terms to penalize the complexity of the model:</a:t>
                </a:r>
              </a:p>
              <a:p>
                <a:pPr marL="0" indent="0" algn="ctr">
                  <a:buNone/>
                </a:pPr>
                <a:r>
                  <a:rPr lang="en-US" sz="1200" dirty="0"/>
                  <a:t>𝑃𝑒𝑛𝑎𝑙𝑡𝑦 = 𝜆</a:t>
                </a:r>
                <a:r>
                  <a:rPr lang="en-US" sz="1200" baseline="-25000" dirty="0"/>
                  <a:t>𝛿</a:t>
                </a:r>
                <a:r>
                  <a:rPr lang="en-US" sz="1200" dirty="0"/>
                  <a:t> ||𝛿||₂² + 𝜆</a:t>
                </a:r>
                <a:r>
                  <a:rPr lang="en-US" sz="1200" baseline="-25000" dirty="0"/>
                  <a:t>a</a:t>
                </a:r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/>
                  <a:t>||₂² + 𝜆</a:t>
                </a:r>
                <a:r>
                  <a:rPr lang="en-US" sz="1200" baseline="-25000" dirty="0"/>
                  <a:t>b</a:t>
                </a:r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200" dirty="0"/>
                  <a:t>||₂² + 𝜆</a:t>
                </a:r>
                <a14:m>
                  <m:oMath xmlns:m="http://schemas.openxmlformats.org/officeDocument/2006/math"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200" dirty="0"/>
                  <a:t>||₂²</a:t>
                </a:r>
              </a:p>
              <a:p>
                <a:pPr marL="0" indent="0">
                  <a:buNone/>
                </a:pPr>
                <a:r>
                  <a:rPr lang="en-US" sz="1200" dirty="0"/>
                  <a:t>where: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𝛿</a:t>
                </a:r>
                <a:r>
                  <a:rPr lang="en-US" sz="1200" dirty="0"/>
                  <a:t>: 𝐶</a:t>
                </a:r>
                <a:r>
                  <a:rPr lang="en-US" sz="1200" dirty="0" err="1"/>
                  <a:t>ℎ</a:t>
                </a:r>
                <a:r>
                  <a:rPr lang="en-US" sz="1200" dirty="0"/>
                  <a:t>𝑎𝑛𝑔𝑒𝑝𝑜𝑖𝑛𝑡 𝑝𝑟𝑖𝑜𝑟 𝑠𝑐𝑎𝑙𝑒. 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a </a:t>
                </a:r>
                <a:r>
                  <a:rPr lang="en-US" sz="1200" dirty="0"/>
                  <a:t>: 𝑆𝑒𝑎𝑠𝑜𝑛𝑎𝑙</a:t>
                </a:r>
                <a:r>
                  <a:rPr lang="en-US" sz="1200" dirty="0" err="1"/>
                  <a:t>ity</a:t>
                </a:r>
                <a:r>
                  <a:rPr lang="en-US" sz="1200" dirty="0"/>
                  <a:t> 𝑝𝑟𝑖𝑜𝑟 𝑠𝑐𝑎𝑙𝑒𝑠. 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b </a:t>
                </a:r>
                <a:r>
                  <a:rPr lang="en-US" sz="1200" dirty="0"/>
                  <a:t>: 𝑆𝑒𝑎𝑠𝑜𝑛𝑎𝑙</a:t>
                </a:r>
                <a:r>
                  <a:rPr lang="en-US" sz="1200" dirty="0" err="1"/>
                  <a:t>ity</a:t>
                </a:r>
                <a:r>
                  <a:rPr lang="en-US" sz="1200" dirty="0"/>
                  <a:t> 𝑝𝑟𝑖𝑜𝑟 𝑠𝑐𝑎𝑙𝑒𝑠.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14:m>
                  <m:oMath xmlns:m="http://schemas.openxmlformats.org/officeDocument/2006/math"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: 𝐻𝑜𝑙𝑖𝑑𝑎𝑦 𝑝𝑟𝑖𝑜𝑟 𝑠𝑐𝑎𝑙𝑒.</a:t>
                </a:r>
                <a:endParaRPr lang="en-GB" sz="1100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F76-F436-6323-5029-1741A13D9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912900"/>
                <a:ext cx="8129451" cy="1905000"/>
              </a:xfrm>
              <a:blipFill>
                <a:blip r:embed="rId3"/>
                <a:stretch>
                  <a:fillRect l="-311" t="-2614" r="-467"/>
                </a:stretch>
              </a:blip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D7122C-86AA-1918-18FC-27E8C82288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1600" y="4074433"/>
                <a:ext cx="8129451" cy="2351767"/>
              </a:xfrm>
              <a:prstGeom prst="rect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The objective is to minimize the sum of the errors (residuals) plus the regularization penalties: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y-GB" sz="1100" i="1" smtClean="0">
                          <a:latin typeface="Cambria Math" panose="02040503050406030204" pitchFamily="18" charset="0"/>
                        </a:rPr>
                        <m:t>𝑂𝑏𝑗𝑒𝑐𝑡𝑖𝑣𝑒</m:t>
                      </m:r>
                      <m:r>
                        <a:rPr lang="cy-GB" sz="1100" i="1" smtClean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cy-GB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1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1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cy-GB" sz="11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cy-GB" sz="1100" i="1">
                              <a:latin typeface="Cambria Math" panose="02040503050406030204" pitchFamily="18" charset="0"/>
                            </a:rPr>
                            <m:t>ₜ − ŷₜ|</m:t>
                          </m:r>
                        </m:e>
                      </m:nary>
                      <m:r>
                        <a:rPr lang="cy-GB" sz="110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𝛿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m:rPr>
                          <m:nor/>
                        </m:rPr>
                        <a:rPr lang="en-US" sz="1100" dirty="0"/>
                        <m:t>𝛿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a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US" sz="11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b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a:rPr lang="en-GB" sz="11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GB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100" dirty="0"/>
                        <m:t>||₂²</m:t>
                      </m:r>
                    </m:oMath>
                  </m:oMathPara>
                </a14:m>
                <a:endParaRPr lang="en-US" sz="1100" dirty="0"/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:r>
                  <a:rPr lang="en-US" sz="1100" dirty="0"/>
                  <a:t>where: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y-GB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ŷ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1100" i="1" dirty="0"/>
                  <a:t> is the fitted value at time t.</a:t>
                </a:r>
              </a:p>
              <a:p>
                <a:pPr marL="0" indent="0">
                  <a:buNone/>
                </a:pPr>
                <a:r>
                  <a:rPr lang="en-GB" sz="1100" dirty="0"/>
                  <a:t>The penalties on </a:t>
                </a:r>
                <a14:m>
                  <m:oMath xmlns:m="http://schemas.openxmlformats.org/officeDocument/2006/math">
                    <m:r>
                      <a:rPr lang="en-GB" sz="110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100" dirty="0"/>
                  <a:t>, </a:t>
                </a:r>
                <a14:m>
                  <m:oMath xmlns:m="http://schemas.openxmlformats.org/officeDocument/2006/math"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1100" dirty="0"/>
                  <a:t>,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1100" dirty="0"/>
                  <a:t>, and </a:t>
                </a:r>
                <a14:m>
                  <m:oMath xmlns:m="http://schemas.openxmlformats.org/officeDocument/2006/math">
                    <m:r>
                      <a:rPr lang="en-GB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GB" sz="1100" dirty="0"/>
                  <a:t> discourage large coefficients, resulting in a smoother trend and seasonal components that better generalize to new data.</a:t>
                </a:r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D7122C-86AA-1918-18FC-27E8C8228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4074433"/>
                <a:ext cx="8129451" cy="2351767"/>
              </a:xfrm>
              <a:prstGeom prst="rect">
                <a:avLst/>
              </a:prstGeom>
              <a:blipFill>
                <a:blip r:embed="rId4"/>
                <a:stretch>
                  <a:fillRect l="-311" t="-1058"/>
                </a:stretch>
              </a:blip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14D9F78-41D7-2E65-37DB-780481C82E72}"/>
              </a:ext>
            </a:extLst>
          </p:cNvPr>
          <p:cNvSpPr/>
          <p:nvPr/>
        </p:nvSpPr>
        <p:spPr>
          <a:xfrm>
            <a:off x="9615489" y="1912900"/>
            <a:ext cx="2393632" cy="45133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600" b="1" u="sng" dirty="0">
                <a:solidFill>
                  <a:srgbClr val="0E0E0E"/>
                </a:solidFill>
              </a:rPr>
              <a:t>Equivalent:</a:t>
            </a:r>
          </a:p>
          <a:p>
            <a:endParaRPr lang="en-AU" sz="1600" dirty="0">
              <a:solidFill>
                <a:srgbClr val="0E0E0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0E0E0E"/>
                </a:solidFill>
                <a:effectLst/>
              </a:rPr>
              <a:t>L1 loss function </a:t>
            </a:r>
            <a:r>
              <a:rPr lang="en-AU" sz="1600" dirty="0">
                <a:solidFill>
                  <a:srgbClr val="0E0E0E"/>
                </a:solidFill>
              </a:rPr>
              <a:t>for</a:t>
            </a:r>
            <a:r>
              <a:rPr lang="en-AU" sz="1600" dirty="0">
                <a:solidFill>
                  <a:srgbClr val="0E0E0E"/>
                </a:solidFill>
                <a:effectLst/>
              </a:rPr>
              <a:t> more robustness to outliers because it penalizes them linearly</a:t>
            </a:r>
            <a:r>
              <a:rPr lang="en-AU" sz="1600" dirty="0">
                <a:solidFill>
                  <a:srgbClr val="0E0E0E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0E0E0E"/>
                </a:solidFill>
                <a:effectLst/>
              </a:rPr>
              <a:t>L2 (Ridge Regression) penalizes the hyperparameters quadratically.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BBB50C-C93D-9C28-8D48-A33981442C49}"/>
              </a:ext>
            </a:extLst>
          </p:cNvPr>
          <p:cNvCxnSpPr>
            <a:cxnSpLocks/>
          </p:cNvCxnSpPr>
          <p:nvPr/>
        </p:nvCxnSpPr>
        <p:spPr>
          <a:xfrm flipV="1">
            <a:off x="4371703" y="4257675"/>
            <a:ext cx="5500960" cy="505914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122484-CFA2-1255-732C-6F34766953D2}"/>
              </a:ext>
            </a:extLst>
          </p:cNvPr>
          <p:cNvCxnSpPr>
            <a:cxnSpLocks/>
          </p:cNvCxnSpPr>
          <p:nvPr/>
        </p:nvCxnSpPr>
        <p:spPr>
          <a:xfrm>
            <a:off x="7915275" y="4946831"/>
            <a:ext cx="1957388" cy="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426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99EE2-C65E-D08A-E355-2F87AAE96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73" y="685800"/>
            <a:ext cx="10890985" cy="766800"/>
          </a:xfrm>
        </p:spPr>
        <p:txBody>
          <a:bodyPr>
            <a:normAutofit/>
          </a:bodyPr>
          <a:lstStyle/>
          <a:p>
            <a:r>
              <a:rPr lang="en-US" sz="4000" dirty="0"/>
              <a:t>Objective Function &amp; Hyperparameters </a:t>
            </a:r>
            <a:r>
              <a:rPr lang="en-US" sz="2400" dirty="0"/>
              <a:t>in classic ML…</a:t>
            </a:r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EC4B90A5-2546-981F-7631-6BC91E4811E0}"/>
              </a:ext>
            </a:extLst>
          </p:cNvPr>
          <p:cNvSpPr txBox="1">
            <a:spLocks/>
          </p:cNvSpPr>
          <p:nvPr/>
        </p:nvSpPr>
        <p:spPr>
          <a:xfrm>
            <a:off x="1045378" y="5659966"/>
            <a:ext cx="3843332" cy="82405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01AEA3-B64C-DEA1-5E8E-AC9E14A433CE}"/>
                  </a:ext>
                </a:extLst>
              </p:cNvPr>
              <p:cNvSpPr txBox="1"/>
              <p:nvPr/>
            </p:nvSpPr>
            <p:spPr>
              <a:xfrm>
                <a:off x="1097764" y="5689880"/>
                <a:ext cx="3743524" cy="709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1−</m:t>
                          </m:r>
                          <m:f>
                            <m:f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&lt;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≤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01AEA3-B64C-DEA1-5E8E-AC9E14A43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64" y="5689880"/>
                <a:ext cx="3743524" cy="709425"/>
              </a:xfrm>
              <a:prstGeom prst="rect">
                <a:avLst/>
              </a:prstGeom>
              <a:blipFill>
                <a:blip r:embed="rId3"/>
                <a:stretch>
                  <a:fillRect t="-50000" b="-8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EA52B46D-A35D-7ED5-991B-75FE2CA0B26B}"/>
              </a:ext>
            </a:extLst>
          </p:cNvPr>
          <p:cNvSpPr/>
          <p:nvPr/>
        </p:nvSpPr>
        <p:spPr>
          <a:xfrm rot="5400000">
            <a:off x="2831200" y="3592576"/>
            <a:ext cx="271685" cy="3843335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Adjustments at changepoints j</a:t>
            </a: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C4C48184-158F-3DDA-A73F-690B202ADB70}"/>
              </a:ext>
            </a:extLst>
          </p:cNvPr>
          <p:cNvSpPr txBox="1">
            <a:spLocks/>
          </p:cNvSpPr>
          <p:nvPr/>
        </p:nvSpPr>
        <p:spPr>
          <a:xfrm>
            <a:off x="1045376" y="3705143"/>
            <a:ext cx="3843335" cy="16633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9ACEFA-0E8B-9D1E-D37F-01420D749F16}"/>
              </a:ext>
            </a:extLst>
          </p:cNvPr>
          <p:cNvSpPr/>
          <p:nvPr/>
        </p:nvSpPr>
        <p:spPr>
          <a:xfrm rot="5400000">
            <a:off x="2831199" y="1637753"/>
            <a:ext cx="271685" cy="3843336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411EF86-403A-F8B2-7C72-089F730D23DA}"/>
                  </a:ext>
                </a:extLst>
              </p:cNvPr>
              <p:cNvSpPr txBox="1"/>
              <p:nvPr/>
            </p:nvSpPr>
            <p:spPr>
              <a:xfrm>
                <a:off x="1103912" y="3747759"/>
                <a:ext cx="3743524" cy="16701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 smtClean="0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𝜹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</m:d>
                    </m:oMath>
                  </m:oMathPara>
                </a14:m>
                <a:br>
                  <a:rPr lang="en-GB" sz="135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endParaRPr lang="en-US" sz="135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:endParaRPr lang="en-US" sz="120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𝑖𝑛𝑖𝑡𝑖𝑎𝑙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𝑔𝑟𝑜𝑤𝑡h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𝑟𝑎𝑡𝑒</m:t>
                      </m:r>
                    </m:oMath>
                  </m:oMathPara>
                </a14:m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AU" sz="1100" dirty="0"/>
                  <a:t>∼ Laplace(0, </a:t>
                </a:r>
                <a:r>
                  <a:rPr lang="el-GR" sz="1100" dirty="0"/>
                  <a:t>τ )</a:t>
                </a:r>
                <a:br>
                  <a:rPr lang="en-US" sz="11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𝑖𝑛𝑑𝑖𝑐𝑎𝑡𝑜𝑟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𝑣𝑒𝑐𝑡𝑜𝑟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𝑐h𝑎𝑛𝑔𝑒𝑝𝑜𝑖𝑛𝑡𝑠</m:t>
                      </m:r>
                    </m:oMath>
                    <m:oMath xmlns:m="http://schemas.openxmlformats.org/officeDocument/2006/math"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𝑜𝑓𝑓𝑠𝑒𝑡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𝑝𝑎𝑟𝑎𝑚𝑒𝑡𝑒𝑟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𝑜𝑓𝑓𝑠𝑒𝑡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𝑎𝑑𝑗𝑢𝑠𝑡𝑚𝑒𝑛𝑡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𝑐h𝑒𝑐𝑘𝑝𝑜𝑖𝑛𝑡𝑠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sz="120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411EF86-403A-F8B2-7C72-089F730D2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12" y="3747759"/>
                <a:ext cx="3743524" cy="1670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72A0A519-68FA-1254-F281-5FD21942E5B8}"/>
              </a:ext>
            </a:extLst>
          </p:cNvPr>
          <p:cNvSpPr txBox="1">
            <a:spLocks/>
          </p:cNvSpPr>
          <p:nvPr/>
        </p:nvSpPr>
        <p:spPr>
          <a:xfrm>
            <a:off x="5036149" y="3699889"/>
            <a:ext cx="3843335" cy="27841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BA03F3-6150-09F9-9784-DCE0D2B3AF2D}"/>
              </a:ext>
            </a:extLst>
          </p:cNvPr>
          <p:cNvSpPr/>
          <p:nvPr/>
        </p:nvSpPr>
        <p:spPr>
          <a:xfrm rot="5400000">
            <a:off x="6821972" y="1632498"/>
            <a:ext cx="271685" cy="3843336"/>
          </a:xfrm>
          <a:prstGeom prst="rect">
            <a:avLst/>
          </a:prstGeom>
          <a:solidFill>
            <a:srgbClr val="6BCABA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Seasonality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F01A18-2F69-970D-6283-ECAAB503A466}"/>
                  </a:ext>
                </a:extLst>
              </p:cNvPr>
              <p:cNvSpPr txBox="1"/>
              <p:nvPr/>
            </p:nvSpPr>
            <p:spPr>
              <a:xfrm>
                <a:off x="5036146" y="3736458"/>
                <a:ext cx="3743524" cy="1154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𝐹𝑜𝑢𝑟𝑖𝑒𝑟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</m:oMath>
                  </m:oMathPara>
                </a14:m>
                <a:endParaRPr lang="en-US" sz="1013" b="0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., 365.25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𝑦𝑒𝑎𝑟𝑙𝑦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𝑠𝑒𝑎𝑠𝑜𝑛𝑎𝑙𝑖𝑡𝑦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𝑐𝑜𝑒𝑓𝑓𝑖𝑐𝑖𝑒𝑛𝑡𝑠</m:t>
                      </m:r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F01A18-2F69-970D-6283-ECAAB503A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46" y="3736458"/>
                <a:ext cx="3743524" cy="1154483"/>
              </a:xfrm>
              <a:prstGeom prst="rect">
                <a:avLst/>
              </a:prstGeom>
              <a:blipFill>
                <a:blip r:embed="rId5"/>
                <a:stretch>
                  <a:fillRect t="-38462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C3E56C-1977-620E-E965-C0EE33DE511C}"/>
                  </a:ext>
                </a:extLst>
              </p:cNvPr>
              <p:cNvSpPr txBox="1"/>
              <p:nvPr/>
            </p:nvSpPr>
            <p:spPr>
              <a:xfrm>
                <a:off x="5164931" y="5407332"/>
                <a:ext cx="3614738" cy="442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C3E56C-1977-620E-E965-C0EE33DE5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931" y="5407332"/>
                <a:ext cx="3614738" cy="4426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5C4986-F8F1-99FE-51F9-F037D698C3E3}"/>
                  </a:ext>
                </a:extLst>
              </p:cNvPr>
              <p:cNvSpPr txBox="1"/>
              <p:nvPr/>
            </p:nvSpPr>
            <p:spPr>
              <a:xfrm>
                <a:off x="6045696" y="6224517"/>
                <a:ext cx="14811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013" b="1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GB" sz="1013" b="1" dirty="0">
                  <a:solidFill>
                    <a:srgbClr val="6BCABA">
                      <a:lumMod val="50000"/>
                    </a:srgbClr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5C4986-F8F1-99FE-51F9-F037D698C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696" y="6224517"/>
                <a:ext cx="1481138" cy="248209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070296-2810-1ADC-85D8-5C9F9AAA2210}"/>
                  </a:ext>
                </a:extLst>
              </p:cNvPr>
              <p:cNvSpPr txBox="1"/>
              <p:nvPr/>
            </p:nvSpPr>
            <p:spPr>
              <a:xfrm>
                <a:off x="5769769" y="5926453"/>
                <a:ext cx="19002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070296-2810-1ADC-85D8-5C9F9AAA2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769" y="5926453"/>
                <a:ext cx="1900238" cy="248209"/>
              </a:xfrm>
              <a:prstGeom prst="rect">
                <a:avLst/>
              </a:prstGeom>
              <a:blipFill>
                <a:blip r:embed="rId8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65059408-59C2-85A0-D8D9-6554F410DFDA}"/>
              </a:ext>
            </a:extLst>
          </p:cNvPr>
          <p:cNvSpPr/>
          <p:nvPr/>
        </p:nvSpPr>
        <p:spPr>
          <a:xfrm rot="5400000">
            <a:off x="6821971" y="3259254"/>
            <a:ext cx="271685" cy="3843336"/>
          </a:xfrm>
          <a:prstGeom prst="rect">
            <a:avLst/>
          </a:prstGeom>
          <a:solidFill>
            <a:srgbClr val="6BCABA">
              <a:lumMod val="60000"/>
              <a:lumOff val="4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Example: Yearly</a:t>
            </a:r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C6D40279-595E-F2C8-67FD-78A0EA56344F}"/>
              </a:ext>
            </a:extLst>
          </p:cNvPr>
          <p:cNvSpPr txBox="1">
            <a:spLocks/>
          </p:cNvSpPr>
          <p:nvPr/>
        </p:nvSpPr>
        <p:spPr>
          <a:xfrm>
            <a:off x="8979294" y="3684443"/>
            <a:ext cx="2957067" cy="279957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598DC9-176A-98D0-929B-71F2EF888DD9}"/>
              </a:ext>
            </a:extLst>
          </p:cNvPr>
          <p:cNvSpPr/>
          <p:nvPr/>
        </p:nvSpPr>
        <p:spPr>
          <a:xfrm rot="5400000">
            <a:off x="10321982" y="2060189"/>
            <a:ext cx="271685" cy="2957066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Holidays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01CFE9-BB17-E444-93CE-FD917CAD807C}"/>
                  </a:ext>
                </a:extLst>
              </p:cNvPr>
              <p:cNvSpPr txBox="1"/>
              <p:nvPr/>
            </p:nvSpPr>
            <p:spPr>
              <a:xfrm>
                <a:off x="9026922" y="3765131"/>
                <a:ext cx="2434132" cy="84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 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013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13" b="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1013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01CFE9-BB17-E444-93CE-FD917CAD8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922" y="3765131"/>
                <a:ext cx="2434132" cy="842731"/>
              </a:xfrm>
              <a:prstGeom prst="rect">
                <a:avLst/>
              </a:prstGeom>
              <a:blipFill>
                <a:blip r:embed="rId9"/>
                <a:stretch>
                  <a:fillRect t="-13433" b="-86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0E33764-5AA7-1489-6021-DF35B40A02A1}"/>
                  </a:ext>
                </a:extLst>
              </p:cNvPr>
              <p:cNvSpPr txBox="1"/>
              <p:nvPr/>
            </p:nvSpPr>
            <p:spPr>
              <a:xfrm>
                <a:off x="9579619" y="4692122"/>
                <a:ext cx="13287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</m:oMath>
                  </m:oMathPara>
                </a14:m>
                <a:endParaRPr lang="en-GB" sz="1013" dirty="0">
                  <a:solidFill>
                    <a:srgbClr val="0070C0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0E33764-5AA7-1489-6021-DF35B40A0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619" y="4692122"/>
                <a:ext cx="1328738" cy="2482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ACAC1C89-8318-6350-CEA4-75DF3DECDF06}"/>
              </a:ext>
            </a:extLst>
          </p:cNvPr>
          <p:cNvSpPr txBox="1"/>
          <p:nvPr/>
        </p:nvSpPr>
        <p:spPr>
          <a:xfrm>
            <a:off x="9007767" y="5970601"/>
            <a:ext cx="29285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GB" sz="1000" i="1" dirty="0">
                <a:solidFill>
                  <a:srgbClr val="3F3F3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Same concept for the included regressors.</a:t>
            </a:r>
            <a:endParaRPr lang="en-GB" sz="1000" b="1" i="1" dirty="0">
              <a:solidFill>
                <a:srgbClr val="3F3F3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9D81B9-1FD3-2C6A-74BB-281E28D68887}"/>
                  </a:ext>
                </a:extLst>
              </p:cNvPr>
              <p:cNvSpPr txBox="1"/>
              <p:nvPr/>
            </p:nvSpPr>
            <p:spPr>
              <a:xfrm>
                <a:off x="8979291" y="4920954"/>
                <a:ext cx="2957067" cy="559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h𝑜𝑙𝑖𝑑𝑎𝑦𝑠</m:t>
                      </m:r>
                    </m:oMath>
                  </m:oMathPara>
                </a14:m>
                <a:endParaRPr lang="en-US" sz="1013" b="0" dirty="0">
                  <a:solidFill>
                    <a:srgbClr val="3F3F3F">
                      <a:lumMod val="50000"/>
                    </a:srgbClr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𝜿</m:t>
                          </m:r>
                        </m:e>
                        <m:sub>
                          <m:r>
                            <a:rPr lang="en-US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013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h𝑜𝑙𝑖𝑑𝑎𝑦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𝑒𝑓𝑓𝑒𝑐𝑡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𝑐𝑜𝑒𝑓𝑓𝑖𝑐𝑖𝑒𝑛𝑡𝑠</m:t>
                      </m:r>
                    </m:oMath>
                  </m:oMathPara>
                </a14:m>
                <a:endParaRPr lang="en-US" sz="1013" b="0" i="1" dirty="0">
                  <a:solidFill>
                    <a:schemeClr val="tx1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𝑖𝑛𝑑𝑖𝑐𝑎𝑡𝑜𝑟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h𝑜𝑙𝑖𝑑𝑎𝑦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1013" i="1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9D81B9-1FD3-2C6A-74BB-281E28D68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91" y="4920954"/>
                <a:ext cx="2957067" cy="559961"/>
              </a:xfrm>
              <a:prstGeom prst="rect">
                <a:avLst/>
              </a:prstGeom>
              <a:blipFill>
                <a:blip r:embed="rId11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E520C26-1E65-026F-BFCF-11999F6874A0}"/>
                  </a:ext>
                </a:extLst>
              </p:cNvPr>
              <p:cNvSpPr txBox="1"/>
              <p:nvPr/>
            </p:nvSpPr>
            <p:spPr>
              <a:xfrm>
                <a:off x="1045373" y="1569486"/>
                <a:ext cx="7834109" cy="1677767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y-GB" sz="1050" i="1" smtClean="0">
                          <a:latin typeface="Cambria Math" panose="02040503050406030204" pitchFamily="18" charset="0"/>
                        </a:rPr>
                        <m:t>𝑂𝑏𝑗𝑒𝑐𝑡𝑖𝑣𝑒</m:t>
                      </m:r>
                      <m:r>
                        <a:rPr lang="cy-GB" sz="1050" i="1" smtClean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cy-GB" sz="10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5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cy-GB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cy-GB" sz="1050" i="1">
                              <a:latin typeface="Cambria Math" panose="02040503050406030204" pitchFamily="18" charset="0"/>
                            </a:rPr>
                            <m:t>ₜ − ŷₜ|</m:t>
                          </m:r>
                        </m:e>
                      </m:nary>
                      <m:r>
                        <a:rPr lang="cy-GB" sz="105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𝛿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m:rPr>
                          <m:nor/>
                        </m:rPr>
                        <a:rPr lang="en-US" sz="1050" dirty="0"/>
                        <m:t>𝛿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a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US" sz="105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b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a:rPr lang="en-GB" sz="1050" i="1" baseline="-25000"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GB" sz="1050" i="1"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050" dirty="0"/>
                        <m:t>||₂²</m:t>
                      </m:r>
                    </m:oMath>
                  </m:oMathPara>
                </a14:m>
                <a:endParaRPr lang="en-US" sz="1050" dirty="0"/>
              </a:p>
              <a:p>
                <a:pPr marL="0" indent="0">
                  <a:buNone/>
                </a:pPr>
                <a:br>
                  <a:rPr lang="en-US" sz="1050" dirty="0"/>
                </a:br>
                <a:r>
                  <a:rPr lang="en-US" sz="1050" dirty="0"/>
                  <a:t>where:</a:t>
                </a:r>
                <a:br>
                  <a:rPr lang="en-US" sz="1050" dirty="0"/>
                </a:br>
                <a14:m>
                  <m:oMath xmlns:m="http://schemas.openxmlformats.org/officeDocument/2006/math"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y-GB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ŷ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sz="1050" i="1" dirty="0">
                    <a:solidFill>
                      <a:schemeClr val="tx1"/>
                    </a:solidFill>
                    <a:latin typeface="Arial" panose="020B0604020202020204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sz="1050" i="1" dirty="0"/>
                  <a:t>is the fitted value at time t.</a:t>
                </a:r>
              </a:p>
              <a:p>
                <a:r>
                  <a:rPr lang="en-US" sz="1050" dirty="0"/>
                  <a:t> 𝜆</a:t>
                </a:r>
                <a:r>
                  <a:rPr lang="en-US" sz="1050" baseline="-25000" dirty="0"/>
                  <a:t>𝛿</a:t>
                </a:r>
                <a:r>
                  <a:rPr lang="en-US" sz="1050" dirty="0"/>
                  <a:t>: 𝐶</a:t>
                </a:r>
                <a:r>
                  <a:rPr lang="en-US" sz="1050" dirty="0" err="1"/>
                  <a:t>ℎ</a:t>
                </a:r>
                <a:r>
                  <a:rPr lang="en-US" sz="1050" dirty="0"/>
                  <a:t>𝑎𝑛𝑔𝑒𝑝𝑜𝑖𝑛𝑡 𝑝𝑟𝑖𝑜𝑟 𝑠𝑐𝑎𝑙𝑒. 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:r>
                  <a:rPr lang="en-US" sz="1050" baseline="-25000" dirty="0"/>
                  <a:t>a </a:t>
                </a:r>
                <a:r>
                  <a:rPr lang="en-US" sz="1050" dirty="0"/>
                  <a:t>: 𝑆𝑒𝑎𝑠𝑜𝑛𝑎𝑙</a:t>
                </a:r>
                <a:r>
                  <a:rPr lang="en-US" sz="1050" dirty="0" err="1"/>
                  <a:t>ity</a:t>
                </a:r>
                <a:r>
                  <a:rPr lang="en-US" sz="1050" dirty="0"/>
                  <a:t> 𝑝𝑟𝑖𝑜𝑟 𝑠𝑐𝑎𝑙𝑒𝑠. 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:r>
                  <a:rPr lang="en-US" sz="1050" baseline="-25000" dirty="0"/>
                  <a:t>b </a:t>
                </a:r>
                <a:r>
                  <a:rPr lang="en-US" sz="1050" dirty="0"/>
                  <a:t>: 𝑆𝑒𝑎𝑠𝑜𝑛𝑎𝑙</a:t>
                </a:r>
                <a:r>
                  <a:rPr lang="en-US" sz="1050" dirty="0" err="1"/>
                  <a:t>ity</a:t>
                </a:r>
                <a:r>
                  <a:rPr lang="en-US" sz="1050" dirty="0"/>
                  <a:t> 𝑝𝑟𝑖𝑜𝑟 𝑠𝑐𝑎𝑙𝑒𝑠.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14:m>
                  <m:oMath xmlns:m="http://schemas.openxmlformats.org/officeDocument/2006/math">
                    <m:r>
                      <a:rPr lang="en-GB" sz="105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105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050" dirty="0"/>
                  <a:t>: 𝐻𝑜𝑙𝑖𝑑𝑎𝑦 𝑝𝑟𝑖𝑜𝑟 𝑠𝑐𝑎𝑙𝑒.</a:t>
                </a:r>
                <a:endParaRPr lang="en-GB" sz="1000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E520C26-1E65-026F-BFCF-11999F687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73" y="1569486"/>
                <a:ext cx="7834109" cy="1677767"/>
              </a:xfrm>
              <a:prstGeom prst="rect">
                <a:avLst/>
              </a:prstGeom>
              <a:blipFill>
                <a:blip r:embed="rId12"/>
                <a:stretch>
                  <a:fillRect t="-28889" b="-741"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A35DF3E-F817-E903-F410-C9A66CA9C8D9}"/>
              </a:ext>
            </a:extLst>
          </p:cNvPr>
          <p:cNvCxnSpPr>
            <a:cxnSpLocks/>
          </p:cNvCxnSpPr>
          <p:nvPr/>
        </p:nvCxnSpPr>
        <p:spPr>
          <a:xfrm flipV="1">
            <a:off x="2709333" y="1981200"/>
            <a:ext cx="2032000" cy="17839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361CD7D-3B93-05D4-B1BE-983D6EEE1841}"/>
              </a:ext>
            </a:extLst>
          </p:cNvPr>
          <p:cNvCxnSpPr>
            <a:cxnSpLocks/>
          </p:cNvCxnSpPr>
          <p:nvPr/>
        </p:nvCxnSpPr>
        <p:spPr>
          <a:xfrm flipH="1" flipV="1">
            <a:off x="5521059" y="1981200"/>
            <a:ext cx="922074" cy="196426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AFB5395-4FFE-726A-660C-7EC8B7AD35A5}"/>
              </a:ext>
            </a:extLst>
          </p:cNvPr>
          <p:cNvCxnSpPr>
            <a:cxnSpLocks/>
          </p:cNvCxnSpPr>
          <p:nvPr/>
        </p:nvCxnSpPr>
        <p:spPr>
          <a:xfrm flipH="1" flipV="1">
            <a:off x="6256867" y="1981200"/>
            <a:ext cx="1075266" cy="189662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95453FE-BD63-44E4-FD16-E41C0F4E2FF0}"/>
              </a:ext>
            </a:extLst>
          </p:cNvPr>
          <p:cNvCxnSpPr>
            <a:cxnSpLocks/>
          </p:cNvCxnSpPr>
          <p:nvPr/>
        </p:nvCxnSpPr>
        <p:spPr>
          <a:xfrm flipH="1" flipV="1">
            <a:off x="7001933" y="1937046"/>
            <a:ext cx="3395134" cy="234984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0443AC9B-C2D8-DF54-FA13-F85BF079ED68}"/>
              </a:ext>
            </a:extLst>
          </p:cNvPr>
          <p:cNvSpPr/>
          <p:nvPr/>
        </p:nvSpPr>
        <p:spPr>
          <a:xfrm>
            <a:off x="8979291" y="1569486"/>
            <a:ext cx="2957067" cy="16777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pPr algn="ctr" defTabSz="1219170">
              <a:spcBef>
                <a:spcPts val="1333"/>
              </a:spcBef>
              <a:buClr>
                <a:srgbClr val="0097A9"/>
              </a:buClr>
            </a:pPr>
            <a:r>
              <a:rPr lang="en-US" sz="15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the hyperparameters directly affecting the coefficients of the Objective Function.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FACD1E-B4B4-063A-FD17-FDF2CDDFA339}"/>
              </a:ext>
            </a:extLst>
          </p:cNvPr>
          <p:cNvSpPr txBox="1"/>
          <p:nvPr/>
        </p:nvSpPr>
        <p:spPr>
          <a:xfrm>
            <a:off x="4073522" y="2566799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accent2">
                    <a:lumMod val="50000"/>
                  </a:schemeClr>
                </a:solidFill>
              </a:rPr>
              <a:t>coefficient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14757-89F1-B7E3-232C-55388EE9F5D2}"/>
              </a:ext>
            </a:extLst>
          </p:cNvPr>
          <p:cNvSpPr txBox="1"/>
          <p:nvPr/>
        </p:nvSpPr>
        <p:spPr>
          <a:xfrm>
            <a:off x="5833160" y="2569206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accent4">
                    <a:lumMod val="50000"/>
                  </a:schemeClr>
                </a:solidFill>
              </a:rPr>
              <a:t>coefficients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E3FCB-62DD-A897-2BA2-B1F29C67CE08}"/>
              </a:ext>
            </a:extLst>
          </p:cNvPr>
          <p:cNvSpPr txBox="1"/>
          <p:nvPr/>
        </p:nvSpPr>
        <p:spPr>
          <a:xfrm>
            <a:off x="7315717" y="2566799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0070C0"/>
                </a:solidFill>
              </a:rPr>
              <a:t>coefficient</a:t>
            </a:r>
          </a:p>
        </p:txBody>
      </p:sp>
      <p:sp>
        <p:nvSpPr>
          <p:cNvPr id="7" name="Double Brace 6">
            <a:extLst>
              <a:ext uri="{FF2B5EF4-FFF2-40B4-BE49-F238E27FC236}">
                <a16:creationId xmlns:a16="http://schemas.microsoft.com/office/drawing/2014/main" id="{5F0BAF48-66AD-40C7-FB73-EB5C96B8B395}"/>
              </a:ext>
            </a:extLst>
          </p:cNvPr>
          <p:cNvSpPr/>
          <p:nvPr/>
        </p:nvSpPr>
        <p:spPr>
          <a:xfrm>
            <a:off x="939270" y="2565964"/>
            <a:ext cx="2070266" cy="68045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EA7B2-9DA3-3B09-46FD-C0BE6D5D1B4C}"/>
              </a:ext>
            </a:extLst>
          </p:cNvPr>
          <p:cNvSpPr txBox="1"/>
          <p:nvPr/>
        </p:nvSpPr>
        <p:spPr>
          <a:xfrm rot="16200000">
            <a:off x="226254" y="2813145"/>
            <a:ext cx="1172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2355713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5281C-7F7D-6B9C-9C07-2A99295B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6782"/>
          </a:xfrm>
        </p:spPr>
        <p:txBody>
          <a:bodyPr/>
          <a:lstStyle/>
          <a:p>
            <a:r>
              <a:rPr lang="en-US" dirty="0"/>
              <a:t>Bayesian probabilities</a:t>
            </a:r>
            <a:r>
              <a:rPr lang="en-US" sz="2400" dirty="0"/>
              <a:t> Refreshing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EE0E-072B-8A85-7949-D669F1C7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09822"/>
            <a:ext cx="9601200" cy="4165922"/>
          </a:xfrm>
        </p:spPr>
        <p:txBody>
          <a:bodyPr>
            <a:normAutofit/>
          </a:bodyPr>
          <a:lstStyle/>
          <a:p>
            <a:r>
              <a:rPr lang="en-US" dirty="0"/>
              <a:t>Represents a degree of belief or uncertainty about an event, </a:t>
            </a:r>
            <a:r>
              <a:rPr lang="en-US" b="1" dirty="0"/>
              <a:t>updated as new evidence becomes available.</a:t>
            </a:r>
          </a:p>
          <a:p>
            <a:pPr lvl="1"/>
            <a:r>
              <a:rPr lang="en-US" dirty="0"/>
              <a:t>“Probabilities” (beliefs) change as you learn more.</a:t>
            </a:r>
          </a:p>
          <a:p>
            <a:r>
              <a:rPr lang="en-US" dirty="0"/>
              <a:t>You need to input “prior” beliefs and data (residuals/errors follow a normal distribution).</a:t>
            </a:r>
          </a:p>
          <a:p>
            <a:r>
              <a:rPr lang="en-US" dirty="0"/>
              <a:t>Make sense in time-series forecasting because:</a:t>
            </a:r>
          </a:p>
          <a:p>
            <a:pPr lvl="1"/>
            <a:r>
              <a:rPr lang="en-US" dirty="0"/>
              <a:t>They allow for updating predictions as new data arrives.</a:t>
            </a:r>
          </a:p>
          <a:p>
            <a:pPr lvl="1"/>
            <a:r>
              <a:rPr lang="en-US" dirty="0"/>
              <a:t>Bayesian models provide uncertainty estimates for future values.</a:t>
            </a:r>
          </a:p>
          <a:p>
            <a:pPr lvl="1"/>
            <a:r>
              <a:rPr lang="en-US" dirty="0"/>
              <a:t>Handle non-stationarity.</a:t>
            </a:r>
          </a:p>
          <a:p>
            <a:pPr lvl="1"/>
            <a:r>
              <a:rPr lang="en-US" dirty="0"/>
              <a:t>Incorporate prior knowledge (such as past patterns or domain expertise).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685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CB40D-5F8C-18EA-E4A9-991B0FA85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E894A-3D10-8229-7CE9-FFA044625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0938"/>
          </a:xfrm>
        </p:spPr>
        <p:txBody>
          <a:bodyPr/>
          <a:lstStyle/>
          <a:p>
            <a:r>
              <a:rPr lang="en-US" dirty="0"/>
              <a:t>Model Fitting, Posterior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48B4C-12E5-33ED-B341-452E9EDA4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6738"/>
            <a:ext cx="5249119" cy="3839191"/>
          </a:xfrm>
        </p:spPr>
        <p:txBody>
          <a:bodyPr>
            <a:normAutofit/>
          </a:bodyPr>
          <a:lstStyle/>
          <a:p>
            <a:r>
              <a:rPr lang="en-US" sz="1800" dirty="0"/>
              <a:t>Most calculations use </a:t>
            </a:r>
            <a:r>
              <a:rPr lang="en-GB" sz="1800" dirty="0">
                <a:solidFill>
                  <a:schemeClr val="tx1"/>
                </a:solidFill>
              </a:rPr>
              <a:t>Bayesian inference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  <a:endParaRPr lang="en-US" sz="1800" dirty="0"/>
          </a:p>
          <a:p>
            <a:pPr lvl="1"/>
            <a:r>
              <a:rPr lang="en-US" sz="1800" dirty="0"/>
              <a:t>Note: We clearly want the residuals to follow a normal distribution </a:t>
            </a:r>
            <a:r>
              <a:rPr lang="en-US" sz="1800" dirty="0">
                <a:sym typeface="Wingdings" pitchFamily="2" charset="2"/>
              </a:rPr>
              <a:t> We might as well input and use that information.</a:t>
            </a:r>
            <a:endParaRPr lang="en-US" sz="1800" dirty="0"/>
          </a:p>
          <a:p>
            <a:r>
              <a:rPr lang="en-US" sz="1800" dirty="0"/>
              <a:t>Logarithm of the posterior probability (the Log transforms products into a sum, less computationally intensive).</a:t>
            </a:r>
          </a:p>
          <a:p>
            <a:r>
              <a:rPr lang="en-GB" sz="1800" dirty="0">
                <a:solidFill>
                  <a:schemeClr val="tx1"/>
                </a:solidFill>
              </a:rPr>
              <a:t>Log-likelihood is used for:</a:t>
            </a:r>
          </a:p>
          <a:p>
            <a:pPr lvl="1"/>
            <a:r>
              <a:rPr lang="en-GB" sz="1800" dirty="0">
                <a:solidFill>
                  <a:schemeClr val="tx1"/>
                </a:solidFill>
              </a:rPr>
              <a:t>Optimization for MAP Estimation.</a:t>
            </a:r>
          </a:p>
          <a:p>
            <a:pPr lvl="1"/>
            <a:r>
              <a:rPr lang="en-GB" sz="1800" dirty="0">
                <a:solidFill>
                  <a:schemeClr val="tx1"/>
                </a:solidFill>
              </a:rPr>
              <a:t>MCMC Sampling for Posterior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C8588-8FD6-1994-21DC-9FA24A6D2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57" y="4455038"/>
            <a:ext cx="4779130" cy="198626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B40BDA-36FE-D1E3-2EFE-0CE30AC575C2}"/>
              </a:ext>
            </a:extLst>
          </p:cNvPr>
          <p:cNvSpPr txBox="1">
            <a:spLocks/>
          </p:cNvSpPr>
          <p:nvPr/>
        </p:nvSpPr>
        <p:spPr>
          <a:xfrm>
            <a:off x="6926357" y="4062714"/>
            <a:ext cx="4779130" cy="38274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Formulating a linear regression for 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1792CC-7008-4730-B4F6-1E9C5D0C2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358" y="1845830"/>
            <a:ext cx="4779129" cy="2062786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41342E1-74FD-3077-F13E-6D8DCAF9FF29}"/>
              </a:ext>
            </a:extLst>
          </p:cNvPr>
          <p:cNvSpPr txBox="1">
            <a:spLocks/>
          </p:cNvSpPr>
          <p:nvPr/>
        </p:nvSpPr>
        <p:spPr>
          <a:xfrm>
            <a:off x="6926357" y="1547211"/>
            <a:ext cx="4779129" cy="29459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Posterior log-likelihood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8E7F213-C53C-7217-7AFA-1906FADA2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101" y="5049721"/>
            <a:ext cx="2888058" cy="162576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7D4A8699-1F7C-C24C-14C2-EDB2DED56DB1}"/>
              </a:ext>
            </a:extLst>
          </p:cNvPr>
          <p:cNvSpPr/>
          <p:nvPr/>
        </p:nvSpPr>
        <p:spPr>
          <a:xfrm>
            <a:off x="4259659" y="5254906"/>
            <a:ext cx="1836342" cy="1027043"/>
          </a:xfrm>
          <a:prstGeom prst="wedgeEllipseCallout">
            <a:avLst>
              <a:gd name="adj1" fmla="val 105749"/>
              <a:gd name="adj2" fmla="val -33854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ym typeface="Wingdings" panose="05000000000000000000" pitchFamily="2" charset="2"/>
              </a:rPr>
              <a:t>Using L-BFGS for optimization by default. In </a:t>
            </a:r>
            <a:r>
              <a:rPr lang="en-GB" sz="1200" b="1" u="sng" dirty="0">
                <a:sym typeface="Wingdings" panose="05000000000000000000" pitchFamily="2" charset="2"/>
              </a:rPr>
              <a:t>Stan</a:t>
            </a:r>
            <a:r>
              <a:rPr lang="en-GB" sz="1200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4AB089-AFEA-5E00-1036-4F31BA0C96C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9911" t="36276"/>
          <a:stretch/>
        </p:blipFill>
        <p:spPr>
          <a:xfrm>
            <a:off x="9784465" y="0"/>
            <a:ext cx="2407535" cy="70955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FE0F74-AE76-301B-AA49-BE89128C0460}"/>
              </a:ext>
            </a:extLst>
          </p:cNvPr>
          <p:cNvCxnSpPr>
            <a:stCxn id="15" idx="2"/>
          </p:cNvCxnSpPr>
          <p:nvPr/>
        </p:nvCxnSpPr>
        <p:spPr>
          <a:xfrm flipH="1">
            <a:off x="10988232" y="709559"/>
            <a:ext cx="1" cy="78717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096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6F488-2B45-2968-245F-F0F54349E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2DD4-27CB-CCCB-7108-E1CB8AAE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0938"/>
          </a:xfrm>
        </p:spPr>
        <p:txBody>
          <a:bodyPr/>
          <a:lstStyle/>
          <a:p>
            <a:r>
              <a:rPr lang="en-US" dirty="0"/>
              <a:t>Model Fitting, Posterior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E6F44-4963-EC3C-2AD4-CE22EBA10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6738"/>
            <a:ext cx="5249119" cy="3839191"/>
          </a:xfrm>
        </p:spPr>
        <p:txBody>
          <a:bodyPr>
            <a:normAutofit/>
          </a:bodyPr>
          <a:lstStyle/>
          <a:p>
            <a:r>
              <a:rPr lang="en-US" sz="2400" dirty="0"/>
              <a:t>The errors/residuals of y are normally distributed. That’s our first assumption and “prior distribution”.</a:t>
            </a:r>
          </a:p>
          <a:p>
            <a:r>
              <a:rPr lang="en-GB" sz="2400" dirty="0"/>
              <a:t>For each point in time, the observed value of </a:t>
            </a:r>
            <a:r>
              <a:rPr lang="en-GB" sz="2400" b="1" dirty="0"/>
              <a:t>y</a:t>
            </a:r>
            <a:r>
              <a:rPr lang="en-GB" sz="2400" dirty="0"/>
              <a:t> is expected to be near the predicted mean (the sum of the components), but the actual value could vary due to random noise, which follows a normal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9291E-985C-3914-F27A-D17054478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57" y="4455038"/>
            <a:ext cx="4779130" cy="198626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32ED86-C3DA-9D30-2C81-3646DB450EFF}"/>
              </a:ext>
            </a:extLst>
          </p:cNvPr>
          <p:cNvSpPr txBox="1">
            <a:spLocks/>
          </p:cNvSpPr>
          <p:nvPr/>
        </p:nvSpPr>
        <p:spPr>
          <a:xfrm>
            <a:off x="6926357" y="4062714"/>
            <a:ext cx="4779130" cy="38274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Formulating a linear regression for 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6D5182-7B7F-DEA6-05E4-8AD8D14D0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358" y="1845830"/>
            <a:ext cx="4779129" cy="2062786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4311776-FC23-11CA-0252-25C94A9C4E61}"/>
              </a:ext>
            </a:extLst>
          </p:cNvPr>
          <p:cNvSpPr txBox="1">
            <a:spLocks/>
          </p:cNvSpPr>
          <p:nvPr/>
        </p:nvSpPr>
        <p:spPr>
          <a:xfrm>
            <a:off x="6926357" y="1547211"/>
            <a:ext cx="4779129" cy="29459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Posterior log-likelihood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9595259-10EB-B225-C313-561A36697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101" y="5049721"/>
            <a:ext cx="2888058" cy="162576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2DA4B1B5-1AD6-AF41-B430-65F1993CE4DE}"/>
              </a:ext>
            </a:extLst>
          </p:cNvPr>
          <p:cNvSpPr/>
          <p:nvPr/>
        </p:nvSpPr>
        <p:spPr>
          <a:xfrm>
            <a:off x="4259659" y="5254906"/>
            <a:ext cx="1836342" cy="1027043"/>
          </a:xfrm>
          <a:prstGeom prst="wedgeEllipseCallout">
            <a:avLst>
              <a:gd name="adj1" fmla="val 105749"/>
              <a:gd name="adj2" fmla="val -33854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ym typeface="Wingdings" panose="05000000000000000000" pitchFamily="2" charset="2"/>
              </a:rPr>
              <a:t>Using L-BFGS for optimization by default. In </a:t>
            </a:r>
            <a:r>
              <a:rPr lang="en-GB" sz="1200" b="1" u="sng" dirty="0">
                <a:sym typeface="Wingdings" panose="05000000000000000000" pitchFamily="2" charset="2"/>
              </a:rPr>
              <a:t>Stan</a:t>
            </a:r>
            <a:r>
              <a:rPr lang="en-GB" sz="1200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E64525-FB64-F1F0-3BC6-8DA1C73C81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9911" t="36276"/>
          <a:stretch/>
        </p:blipFill>
        <p:spPr>
          <a:xfrm>
            <a:off x="9784465" y="0"/>
            <a:ext cx="2407535" cy="70955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2E33DA-3E39-8C1F-AA29-F9720AACF366}"/>
              </a:ext>
            </a:extLst>
          </p:cNvPr>
          <p:cNvCxnSpPr>
            <a:stCxn id="8" idx="2"/>
          </p:cNvCxnSpPr>
          <p:nvPr/>
        </p:nvCxnSpPr>
        <p:spPr>
          <a:xfrm flipH="1">
            <a:off x="10988232" y="709559"/>
            <a:ext cx="1" cy="78717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127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245143" cy="766800"/>
          </a:xfrm>
        </p:spPr>
        <p:txBody>
          <a:bodyPr>
            <a:normAutofit/>
          </a:bodyPr>
          <a:lstStyle/>
          <a:p>
            <a:r>
              <a:rPr lang="en-US" dirty="0"/>
              <a:t>Stan Optimization Algorithm</a:t>
            </a:r>
            <a:endParaRPr lang="en-US" sz="27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7466D6-252F-B317-C5D4-A1BE32FF8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6986" y="2407920"/>
            <a:ext cx="5557462" cy="3859316"/>
          </a:xfrm>
          <a:ln w="28575">
            <a:solidFill>
              <a:schemeClr val="accent2">
                <a:lumMod val="50000"/>
              </a:schemeClr>
            </a:solidFill>
          </a:ln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u="sng" dirty="0"/>
              <a:t>Distributions Syntax: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“</a:t>
            </a:r>
            <a:r>
              <a:rPr lang="en-US" sz="1800" dirty="0" err="1"/>
              <a:t>double_exponential</a:t>
            </a:r>
            <a:r>
              <a:rPr lang="en-US" sz="1800" dirty="0"/>
              <a:t>(0,tau)” is a Laplace(0, tau) distribution.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u="sng" dirty="0"/>
              <a:t>//Priors: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K:</a:t>
            </a:r>
            <a:r>
              <a:rPr lang="en-US" sz="1800" dirty="0"/>
              <a:t> growth rate of the trend.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M:</a:t>
            </a:r>
            <a:r>
              <a:rPr lang="en-US" sz="1800" dirty="0"/>
              <a:t> offset/intercept of the trend.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 err="1"/>
              <a:t>Sigma_obs</a:t>
            </a:r>
            <a:r>
              <a:rPr lang="en-US" sz="1800" b="1" dirty="0"/>
              <a:t>:</a:t>
            </a:r>
            <a:r>
              <a:rPr lang="en-US" sz="1800" dirty="0"/>
              <a:t> noise or error.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Delta:</a:t>
            </a:r>
            <a:r>
              <a:rPr lang="en-US" sz="1800" dirty="0"/>
              <a:t> Growth rate changes at changepoints (trend change). [Limited by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changepoint_range</a:t>
            </a:r>
            <a:r>
              <a:rPr lang="en-US" sz="1800" dirty="0"/>
              <a:t>]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Beta:</a:t>
            </a:r>
            <a:r>
              <a:rPr lang="en-US" sz="1800" dirty="0"/>
              <a:t> coefficients for </a:t>
            </a:r>
            <a:r>
              <a:rPr lang="en-AU" sz="1800" dirty="0"/>
              <a:t>seasonality, regressors, holidays, components in the model.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u="sng" dirty="0"/>
              <a:t>Hyperparameters: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Tau: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changepoint_prior_scale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/>
              <a:t>(how tightly or loosely changepoints are </a:t>
            </a:r>
            <a:r>
              <a:rPr lang="en-US" sz="1800" dirty="0" err="1"/>
              <a:t>constained</a:t>
            </a:r>
            <a:r>
              <a:rPr lang="en-US" sz="1800" dirty="0"/>
              <a:t>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/>
              <a:t>Sigmas:</a:t>
            </a:r>
            <a:r>
              <a:rPr lang="en-AU" sz="1800" dirty="0"/>
              <a:t> </a:t>
            </a:r>
            <a:r>
              <a:rPr lang="en-AU" sz="1800" b="1" dirty="0" err="1">
                <a:solidFill>
                  <a:schemeClr val="accent2">
                    <a:lumMod val="50000"/>
                  </a:schemeClr>
                </a:solidFill>
              </a:rPr>
              <a:t>seasonality_prior_scale</a:t>
            </a:r>
            <a:r>
              <a:rPr lang="en-AU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AU" sz="1800" dirty="0"/>
              <a:t>(how much seasonality can vary) and </a:t>
            </a:r>
            <a:r>
              <a:rPr lang="en-AU" sz="1800" dirty="0" err="1"/>
              <a:t>holidays_prior_scale</a:t>
            </a:r>
            <a:r>
              <a:rPr lang="en-AU" sz="1800" dirty="0"/>
              <a:t> (for holidays).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sz="1800" u="sng" dirty="0"/>
              <a:t>//Likelihood: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 err="1"/>
              <a:t>Normal_id_glm</a:t>
            </a:r>
            <a:r>
              <a:rPr lang="en-AU" sz="1800" b="1" dirty="0"/>
              <a:t>:</a:t>
            </a:r>
            <a:r>
              <a:rPr lang="en-AU" sz="1800" dirty="0"/>
              <a:t> function for generalized Linear Model (GLM) with a normal likelihood.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 err="1"/>
              <a:t>X_sa</a:t>
            </a:r>
            <a:r>
              <a:rPr lang="en-AU" sz="1800" b="1" dirty="0"/>
              <a:t>:</a:t>
            </a:r>
            <a:r>
              <a:rPr lang="en-AU" sz="1800" dirty="0"/>
              <a:t> additive regressor matrix (like holidays or external factors).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 err="1"/>
              <a:t>X_sm</a:t>
            </a:r>
            <a:r>
              <a:rPr lang="en-AU" sz="1800" b="1" dirty="0"/>
              <a:t>:</a:t>
            </a:r>
            <a:r>
              <a:rPr lang="en-AU" sz="1800" dirty="0"/>
              <a:t> multiplicative regressor matrix.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7FB53ED-985A-BC32-040D-D2244030D76C}"/>
              </a:ext>
            </a:extLst>
          </p:cNvPr>
          <p:cNvSpPr txBox="1">
            <a:spLocks/>
          </p:cNvSpPr>
          <p:nvPr/>
        </p:nvSpPr>
        <p:spPr>
          <a:xfrm>
            <a:off x="1138518" y="1778000"/>
            <a:ext cx="4957482" cy="2618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Stan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C61A3-16E1-D44B-7ED4-3FE896C0E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17" y="2039886"/>
            <a:ext cx="4964865" cy="2487509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EA8F6C-E6CD-E516-D00A-1914859BFAA6}"/>
              </a:ext>
            </a:extLst>
          </p:cNvPr>
          <p:cNvSpPr txBox="1"/>
          <p:nvPr/>
        </p:nvSpPr>
        <p:spPr>
          <a:xfrm>
            <a:off x="1131135" y="5128463"/>
            <a:ext cx="4964865" cy="1138773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tx2"/>
                </a:solidFill>
              </a:rPr>
              <a:t>y ~ </a:t>
            </a:r>
            <a:r>
              <a:rPr lang="en-US" sz="1600" u="sng" dirty="0" err="1">
                <a:solidFill>
                  <a:schemeClr val="tx2"/>
                </a:solidFill>
              </a:rPr>
              <a:t>normal_id_glm</a:t>
            </a:r>
            <a:r>
              <a:rPr lang="en-US" sz="1600" u="sng" dirty="0">
                <a:solidFill>
                  <a:schemeClr val="tx2"/>
                </a:solidFill>
              </a:rPr>
              <a:t>:</a:t>
            </a:r>
          </a:p>
          <a:p>
            <a:br>
              <a:rPr lang="en-US" sz="1300" dirty="0">
                <a:solidFill>
                  <a:schemeClr val="tx2"/>
                </a:solidFill>
              </a:rPr>
            </a:br>
            <a:r>
              <a:rPr lang="en-US" sz="1300" dirty="0">
                <a:solidFill>
                  <a:schemeClr val="tx2"/>
                </a:solidFill>
              </a:rPr>
              <a:t>The observed data y is assumed to come from a normal distribution with a mean defined by the model and standard deviation </a:t>
            </a:r>
            <a:r>
              <a:rPr lang="en-US" sz="1300" dirty="0" err="1">
                <a:solidFill>
                  <a:schemeClr val="tx2"/>
                </a:solidFill>
              </a:rPr>
              <a:t>sigma_obs</a:t>
            </a:r>
            <a:r>
              <a:rPr lang="en-US" sz="1300" dirty="0">
                <a:solidFill>
                  <a:schemeClr val="tx2"/>
                </a:solidFill>
              </a:rPr>
              <a:t>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D787E8-1195-16BE-E269-77D2FF44B570}"/>
              </a:ext>
            </a:extLst>
          </p:cNvPr>
          <p:cNvCxnSpPr>
            <a:cxnSpLocks/>
          </p:cNvCxnSpPr>
          <p:nvPr/>
        </p:nvCxnSpPr>
        <p:spPr>
          <a:xfrm flipH="1">
            <a:off x="6266986" y="2039886"/>
            <a:ext cx="2099490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A3394EB-4D50-D91C-9F89-1C82D6C31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476" y="223520"/>
            <a:ext cx="3457972" cy="2035116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8151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8152-8A8E-3A20-147E-36E7D4A4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9953"/>
          </a:xfrm>
        </p:spPr>
        <p:txBody>
          <a:bodyPr/>
          <a:lstStyle/>
          <a:p>
            <a:r>
              <a:rPr lang="en-US" dirty="0"/>
              <a:t>Stan’s used likelihood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6D974-C49E-36C3-37CA-EDA9225A2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565753"/>
            <a:ext cx="10469302" cy="460644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sz="1800" b="1" i="1" dirty="0"/>
              <a:t>y ~ </a:t>
            </a:r>
            <a:r>
              <a:rPr lang="sv-SE" sz="1800" b="1" i="1" dirty="0" err="1"/>
              <a:t>normal_id_glm</a:t>
            </a:r>
            <a:r>
              <a:rPr lang="sv-SE" sz="1800" b="1" i="1" dirty="0"/>
              <a:t>(x, </a:t>
            </a:r>
            <a:r>
              <a:rPr lang="sv-SE" sz="1800" b="1" i="1" dirty="0" err="1"/>
              <a:t>alpha</a:t>
            </a:r>
            <a:r>
              <a:rPr lang="sv-SE" sz="1800" b="1" i="1" dirty="0"/>
              <a:t>, beta, sigma)</a:t>
            </a:r>
            <a:br>
              <a:rPr lang="sv-SE" sz="1800" b="1" i="1" dirty="0"/>
            </a:br>
            <a:endParaRPr lang="sv-SE" sz="1400" b="1" i="1" dirty="0"/>
          </a:p>
          <a:p>
            <a:r>
              <a:rPr lang="sv-SE" sz="1600" b="1" i="1" dirty="0" err="1"/>
              <a:t>Paramters</a:t>
            </a:r>
            <a:r>
              <a:rPr lang="sv-SE" sz="1600" b="1" i="1" dirty="0"/>
              <a:t>:</a:t>
            </a:r>
          </a:p>
          <a:p>
            <a:pPr lvl="1"/>
            <a:r>
              <a:rPr lang="sv-SE" sz="1600" b="1" dirty="0"/>
              <a:t>y</a:t>
            </a:r>
            <a:r>
              <a:rPr lang="sv-SE" sz="1600" dirty="0"/>
              <a:t>: the </a:t>
            </a:r>
            <a:r>
              <a:rPr lang="sv-SE" sz="1600" dirty="0" err="1"/>
              <a:t>observed</a:t>
            </a:r>
            <a:r>
              <a:rPr lang="sv-SE" sz="1600" dirty="0"/>
              <a:t> or </a:t>
            </a:r>
            <a:r>
              <a:rPr lang="sv-SE" sz="1600" dirty="0" err="1"/>
              <a:t>predicted</a:t>
            </a:r>
            <a:r>
              <a:rPr lang="sv-SE" sz="1600" dirty="0"/>
              <a:t> </a:t>
            </a:r>
            <a:r>
              <a:rPr lang="sv-SE" sz="1600" dirty="0" err="1"/>
              <a:t>outcome</a:t>
            </a:r>
            <a:r>
              <a:rPr lang="sv-SE" sz="1600" dirty="0"/>
              <a:t> (</a:t>
            </a:r>
            <a:r>
              <a:rPr lang="sv-SE" sz="1600" dirty="0" err="1"/>
              <a:t>dependent</a:t>
            </a:r>
            <a:r>
              <a:rPr lang="sv-SE" sz="1600" dirty="0"/>
              <a:t> </a:t>
            </a:r>
            <a:r>
              <a:rPr lang="sv-SE" sz="1600" dirty="0" err="1"/>
              <a:t>variable</a:t>
            </a:r>
            <a:r>
              <a:rPr lang="sv-SE" sz="1600" dirty="0"/>
              <a:t>).</a:t>
            </a:r>
          </a:p>
          <a:p>
            <a:pPr lvl="1"/>
            <a:r>
              <a:rPr lang="sv-SE" sz="1600" b="1" dirty="0"/>
              <a:t>X</a:t>
            </a:r>
            <a:r>
              <a:rPr lang="sv-SE" sz="1600" dirty="0"/>
              <a:t>: design matrix or independent </a:t>
            </a:r>
            <a:r>
              <a:rPr lang="sv-SE" sz="1600" dirty="0" err="1"/>
              <a:t>variables</a:t>
            </a:r>
            <a:r>
              <a:rPr lang="sv-SE" sz="1600" dirty="0"/>
              <a:t>: Matrix[</a:t>
            </a:r>
            <a:r>
              <a:rPr lang="sv-SE" sz="1600" dirty="0" err="1"/>
              <a:t>row,col</a:t>
            </a:r>
            <a:r>
              <a:rPr lang="sv-SE" sz="1600" dirty="0"/>
              <a:t>]:</a:t>
            </a:r>
          </a:p>
          <a:p>
            <a:pPr lvl="2"/>
            <a:r>
              <a:rPr lang="sv-SE" sz="1600" dirty="0" err="1"/>
              <a:t>row</a:t>
            </a:r>
            <a:r>
              <a:rPr lang="sv-SE" sz="1600" dirty="0"/>
              <a:t>: observation.</a:t>
            </a:r>
          </a:p>
          <a:p>
            <a:pPr lvl="2"/>
            <a:r>
              <a:rPr lang="sv-SE" sz="1600" dirty="0" err="1"/>
              <a:t>col</a:t>
            </a:r>
            <a:r>
              <a:rPr lang="sv-SE" sz="1600" dirty="0"/>
              <a:t>: feature.</a:t>
            </a:r>
          </a:p>
          <a:p>
            <a:pPr lvl="1"/>
            <a:r>
              <a:rPr lang="sv-SE" sz="1600" b="1" dirty="0" err="1"/>
              <a:t>alpha</a:t>
            </a:r>
            <a:r>
              <a:rPr lang="sv-SE" sz="1600" dirty="0"/>
              <a:t>: </a:t>
            </a:r>
            <a:r>
              <a:rPr lang="sv-SE" sz="1600" dirty="0" err="1"/>
              <a:t>intercept</a:t>
            </a:r>
            <a:r>
              <a:rPr lang="sv-SE" sz="1600" dirty="0"/>
              <a:t> terms.</a:t>
            </a:r>
          </a:p>
          <a:p>
            <a:pPr lvl="1"/>
            <a:r>
              <a:rPr lang="sv-SE" sz="1600" b="1" dirty="0"/>
              <a:t>beta</a:t>
            </a:r>
            <a:r>
              <a:rPr lang="sv-SE" sz="1600" dirty="0"/>
              <a:t>: </a:t>
            </a:r>
            <a:r>
              <a:rPr lang="sv-SE" sz="1600" dirty="0" err="1"/>
              <a:t>coefficients</a:t>
            </a:r>
            <a:r>
              <a:rPr lang="sv-SE" sz="1600" dirty="0"/>
              <a:t> for the independent </a:t>
            </a:r>
            <a:r>
              <a:rPr lang="sv-SE" sz="1600" dirty="0" err="1"/>
              <a:t>variables</a:t>
            </a:r>
            <a:r>
              <a:rPr lang="sv-SE" sz="1600" dirty="0"/>
              <a:t>.</a:t>
            </a:r>
          </a:p>
          <a:p>
            <a:pPr lvl="1"/>
            <a:r>
              <a:rPr lang="sv-SE" sz="1600" b="1" dirty="0"/>
              <a:t>sigma</a:t>
            </a:r>
            <a:r>
              <a:rPr lang="sv-SE" sz="1600" dirty="0"/>
              <a:t>: standard deviation </a:t>
            </a:r>
            <a:r>
              <a:rPr lang="sv-SE" sz="1600" dirty="0" err="1"/>
              <a:t>of</a:t>
            </a:r>
            <a:r>
              <a:rPr lang="sv-SE" sz="1600" dirty="0"/>
              <a:t> </a:t>
            </a:r>
            <a:r>
              <a:rPr lang="sv-SE" sz="1600" dirty="0" err="1"/>
              <a:t>errors</a:t>
            </a:r>
            <a:r>
              <a:rPr lang="sv-SE" sz="1600" dirty="0"/>
              <a:t> (</a:t>
            </a:r>
            <a:r>
              <a:rPr lang="sv-SE" sz="1600" dirty="0" err="1"/>
              <a:t>residuals</a:t>
            </a:r>
            <a:r>
              <a:rPr lang="sv-SE" sz="1600" dirty="0"/>
              <a:t>). </a:t>
            </a:r>
            <a:r>
              <a:rPr lang="sv-SE" sz="1600" dirty="0" err="1"/>
              <a:t>Determines</a:t>
            </a:r>
            <a:r>
              <a:rPr lang="sv-SE" sz="1600" dirty="0"/>
              <a:t> the </a:t>
            </a:r>
            <a:r>
              <a:rPr lang="sv-SE" sz="1600" dirty="0" err="1"/>
              <a:t>variance</a:t>
            </a:r>
            <a:r>
              <a:rPr lang="sv-SE" sz="1600" dirty="0"/>
              <a:t> </a:t>
            </a:r>
            <a:r>
              <a:rPr lang="sv-SE" sz="1600" dirty="0" err="1"/>
              <a:t>of</a:t>
            </a:r>
            <a:r>
              <a:rPr lang="sv-SE" sz="1600" dirty="0"/>
              <a:t> the distribution </a:t>
            </a:r>
            <a:r>
              <a:rPr lang="sv-SE" sz="1600" dirty="0" err="1"/>
              <a:t>of</a:t>
            </a:r>
            <a:r>
              <a:rPr lang="sv-SE" sz="1600" dirty="0"/>
              <a:t> y </a:t>
            </a:r>
            <a:r>
              <a:rPr lang="sv-SE" sz="1600" dirty="0" err="1"/>
              <a:t>around</a:t>
            </a:r>
            <a:r>
              <a:rPr lang="sv-SE" sz="1600" dirty="0"/>
              <a:t> the </a:t>
            </a:r>
            <a:r>
              <a:rPr lang="sv-SE" sz="1600" dirty="0" err="1"/>
              <a:t>predicted</a:t>
            </a:r>
            <a:r>
              <a:rPr lang="sv-SE" sz="1600" dirty="0"/>
              <a:t> </a:t>
            </a:r>
            <a:r>
              <a:rPr lang="sv-SE" sz="1600" dirty="0" err="1"/>
              <a:t>value</a:t>
            </a:r>
            <a:r>
              <a:rPr lang="sv-SE" sz="1600" dirty="0"/>
              <a:t>.</a:t>
            </a:r>
          </a:p>
          <a:p>
            <a:r>
              <a:rPr lang="sv-SE" sz="1600" b="1" i="1" dirty="0"/>
              <a:t>Process:</a:t>
            </a:r>
          </a:p>
          <a:p>
            <a:pPr lvl="1"/>
            <a:r>
              <a:rPr lang="sv-SE" sz="1600" dirty="0" err="1"/>
              <a:t>Linear</a:t>
            </a:r>
            <a:r>
              <a:rPr lang="sv-SE" sz="1600" dirty="0"/>
              <a:t> combination = </a:t>
            </a:r>
            <a:r>
              <a:rPr lang="sv-SE" sz="1600" b="1" dirty="0" err="1"/>
              <a:t>alpha</a:t>
            </a:r>
            <a:r>
              <a:rPr lang="sv-SE" sz="1600" dirty="0"/>
              <a:t> + </a:t>
            </a:r>
            <a:r>
              <a:rPr lang="sv-SE" sz="1600" b="1" dirty="0"/>
              <a:t>X</a:t>
            </a:r>
            <a:r>
              <a:rPr lang="sv-SE" sz="1600" dirty="0"/>
              <a:t> * </a:t>
            </a:r>
            <a:r>
              <a:rPr lang="sv-SE" sz="1600" b="1" dirty="0"/>
              <a:t>beta</a:t>
            </a:r>
          </a:p>
          <a:p>
            <a:pPr lvl="1"/>
            <a:r>
              <a:rPr lang="sv-SE" sz="1600" dirty="0"/>
              <a:t>y </a:t>
            </a:r>
            <a:r>
              <a:rPr lang="sv-SE" sz="1600" dirty="0" err="1"/>
              <a:t>modeled</a:t>
            </a:r>
            <a:r>
              <a:rPr lang="sv-SE" sz="1600" dirty="0"/>
              <a:t> as a normal distribution:</a:t>
            </a:r>
            <a:r>
              <a:rPr lang="sv-SE" sz="1600" b="1" i="1" dirty="0"/>
              <a:t> y ~ N(</a:t>
            </a:r>
            <a:r>
              <a:rPr lang="sv-SE" sz="1600" b="1" i="1" dirty="0" err="1"/>
              <a:t>alpha</a:t>
            </a:r>
            <a:r>
              <a:rPr lang="sv-SE" sz="1600" b="1" i="1" dirty="0"/>
              <a:t> + X*beta, sigma)</a:t>
            </a:r>
            <a:endParaRPr lang="en-GB" sz="1600" dirty="0"/>
          </a:p>
          <a:p>
            <a:r>
              <a:rPr lang="en-GB" sz="1600" b="1" i="1" dirty="0"/>
              <a:t>In Prophet’s case:</a:t>
            </a:r>
          </a:p>
          <a:p>
            <a:pPr lvl="1"/>
            <a:r>
              <a:rPr lang="en-GB" sz="1600" dirty="0"/>
              <a:t>The whole “multiplicative” model is the variable </a:t>
            </a:r>
            <a:r>
              <a:rPr lang="en-GB" sz="1600" b="1" dirty="0"/>
              <a:t>alpha</a:t>
            </a:r>
            <a:r>
              <a:rPr lang="en-GB" sz="1600" dirty="0"/>
              <a:t>, including </a:t>
            </a:r>
            <a:r>
              <a:rPr lang="en-GB" sz="1600" b="1" dirty="0"/>
              <a:t>beta</a:t>
            </a:r>
            <a:r>
              <a:rPr lang="en-GB" sz="1600" dirty="0"/>
              <a:t> in its formula.</a:t>
            </a:r>
          </a:p>
          <a:p>
            <a:pPr lvl="1"/>
            <a:r>
              <a:rPr lang="en-GB" sz="1600" dirty="0"/>
              <a:t>The “additive” model is the </a:t>
            </a:r>
            <a:r>
              <a:rPr lang="en-GB" sz="1600" b="1" dirty="0"/>
              <a:t>X</a:t>
            </a:r>
            <a:r>
              <a:rPr lang="en-GB" sz="1600" dirty="0"/>
              <a:t> * </a:t>
            </a:r>
            <a:r>
              <a:rPr lang="en-GB" sz="1600" b="1" dirty="0"/>
              <a:t>beta</a:t>
            </a:r>
            <a:r>
              <a:rPr lang="en-GB" sz="1600" dirty="0"/>
              <a:t> variables. In our case </a:t>
            </a:r>
            <a:r>
              <a:rPr lang="en-GB" sz="1600" b="1" dirty="0"/>
              <a:t>X</a:t>
            </a:r>
            <a:r>
              <a:rPr lang="en-GB" sz="1600" dirty="0"/>
              <a:t> is always a 0s matrix.</a:t>
            </a:r>
            <a:endParaRPr lang="sv-SE" sz="1600" dirty="0"/>
          </a:p>
        </p:txBody>
      </p:sp>
    </p:spTree>
    <p:extLst>
      <p:ext uri="{BB962C8B-B14F-4D97-AF65-F5344CB8AC3E}">
        <p14:creationId xmlns:p14="http://schemas.microsoft.com/office/powerpoint/2010/main" val="3998848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A2C0-BEC1-7538-435C-6CFF64CE0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1028"/>
          </a:xfrm>
        </p:spPr>
        <p:txBody>
          <a:bodyPr/>
          <a:lstStyle/>
          <a:p>
            <a:r>
              <a:rPr lang="en-US" dirty="0"/>
              <a:t>MAP vs. MCMC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F78EF-2188-2986-72C3-6A24F5D0A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51074"/>
            <a:ext cx="10442029" cy="498162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Both </a:t>
            </a:r>
            <a:r>
              <a:rPr lang="en-AU" b="1" dirty="0"/>
              <a:t>infer parameters based on observed data and prior beliefs.</a:t>
            </a:r>
            <a:br>
              <a:rPr lang="en-AU" b="1" dirty="0"/>
            </a:br>
            <a:endParaRPr lang="en-AU" b="1" dirty="0"/>
          </a:p>
          <a:p>
            <a:pPr lvl="1"/>
            <a:r>
              <a:rPr lang="en-US" u="sng" dirty="0"/>
              <a:t>MAP: Maximum a Posteriori estimation.</a:t>
            </a:r>
          </a:p>
          <a:p>
            <a:pPr lvl="2"/>
            <a:r>
              <a:rPr lang="en-US" dirty="0"/>
              <a:t>Goal: Find the single best set of parameters that maximize the posterior distribution.</a:t>
            </a:r>
          </a:p>
          <a:p>
            <a:pPr lvl="3"/>
            <a:r>
              <a:rPr lang="en-AU" dirty="0"/>
              <a:t>By </a:t>
            </a:r>
            <a:r>
              <a:rPr lang="en-AU" b="1" dirty="0"/>
              <a:t>optimizing</a:t>
            </a:r>
            <a:r>
              <a:rPr lang="en-AU" dirty="0"/>
              <a:t> the objective function (posterior likelihood) using gradient descent-based algorithm (L-BFGS).</a:t>
            </a:r>
          </a:p>
          <a:p>
            <a:pPr lvl="3"/>
            <a:r>
              <a:rPr lang="en-AU" dirty="0"/>
              <a:t>Maximization of posterior distribution (Optimization) </a:t>
            </a:r>
            <a:r>
              <a:rPr lang="en-AU" dirty="0">
                <a:sym typeface="Wingdings" pitchFamily="2" charset="2"/>
              </a:rPr>
              <a:t></a:t>
            </a:r>
            <a:r>
              <a:rPr lang="en-AU" dirty="0"/>
              <a:t> Most probable single set of parameters | Given the data and priors.</a:t>
            </a:r>
          </a:p>
          <a:p>
            <a:pPr lvl="2"/>
            <a:r>
              <a:rPr lang="en-AU" dirty="0"/>
              <a:t>Conveys a single point estimate: maximum posterior distribution </a:t>
            </a:r>
            <a:r>
              <a:rPr lang="en-AU" b="1" dirty="0"/>
              <a:t>(No uncertainty quantification)</a:t>
            </a:r>
            <a:r>
              <a:rPr lang="en-AU" dirty="0"/>
              <a:t>.</a:t>
            </a:r>
          </a:p>
          <a:p>
            <a:pPr lvl="2"/>
            <a:r>
              <a:rPr lang="en-AU" dirty="0"/>
              <a:t>Faster, less computationally expensive.</a:t>
            </a:r>
          </a:p>
          <a:p>
            <a:pPr lvl="2"/>
            <a:r>
              <a:rPr lang="en-AU" dirty="0"/>
              <a:t>In complex scenarios, it might miss multiple peaks in the posterior.</a:t>
            </a:r>
          </a:p>
          <a:p>
            <a:pPr lvl="2"/>
            <a:endParaRPr lang="en-AU" dirty="0"/>
          </a:p>
          <a:p>
            <a:pPr lvl="1"/>
            <a:r>
              <a:rPr lang="en-US" u="sng" dirty="0"/>
              <a:t>MCMC: Markov Chain Monte Carlo sampling.</a:t>
            </a:r>
            <a:endParaRPr lang="en-AU" u="sng" dirty="0"/>
          </a:p>
          <a:p>
            <a:pPr lvl="2"/>
            <a:r>
              <a:rPr lang="en-AU" dirty="0"/>
              <a:t>Goal: explore the full posterior distribution by drawing many samples from it.</a:t>
            </a:r>
          </a:p>
          <a:p>
            <a:pPr lvl="3"/>
            <a:r>
              <a:rPr lang="en-AU" dirty="0"/>
              <a:t>Sampling algorithms: NUTS, HMC </a:t>
            </a:r>
            <a:r>
              <a:rPr lang="en-AU" dirty="0">
                <a:sym typeface="Wingdings" pitchFamily="2" charset="2"/>
              </a:rPr>
              <a:t> smart random-walking.</a:t>
            </a:r>
            <a:endParaRPr lang="en-AU" dirty="0"/>
          </a:p>
          <a:p>
            <a:pPr lvl="2"/>
            <a:r>
              <a:rPr lang="en-AU" dirty="0"/>
              <a:t>Conveys a collection of samples representing the posterior </a:t>
            </a:r>
            <a:r>
              <a:rPr lang="en-AU" b="1" dirty="0"/>
              <a:t>(Parameter’s uncertainty quantified)</a:t>
            </a:r>
          </a:p>
          <a:p>
            <a:pPr lvl="2"/>
            <a:r>
              <a:rPr lang="en-AU" dirty="0"/>
              <a:t>It’s a stochastic simulation </a:t>
            </a:r>
            <a:r>
              <a:rPr lang="en-AU" dirty="0">
                <a:sym typeface="Wingdings" pitchFamily="2" charset="2"/>
              </a:rPr>
              <a:t> slower, computationally expensive.</a:t>
            </a:r>
            <a:endParaRPr lang="en-AU" dirty="0"/>
          </a:p>
          <a:p>
            <a:pPr lvl="2"/>
            <a:r>
              <a:rPr lang="en-AU" dirty="0"/>
              <a:t>Can capture multi-modality in the posterior.</a:t>
            </a:r>
          </a:p>
        </p:txBody>
      </p:sp>
    </p:spTree>
    <p:extLst>
      <p:ext uri="{BB962C8B-B14F-4D97-AF65-F5344CB8AC3E}">
        <p14:creationId xmlns:p14="http://schemas.microsoft.com/office/powerpoint/2010/main" val="3424105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0C481-03A8-C746-334A-573CDE0C7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04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Thoughts on Time-Series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4D4D1-75F1-EF7B-EA44-5147269D9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7868"/>
            <a:ext cx="9601200" cy="1446590"/>
          </a:xfrm>
        </p:spPr>
        <p:txBody>
          <a:bodyPr/>
          <a:lstStyle/>
          <a:p>
            <a:r>
              <a:rPr lang="en-AU" sz="1800" dirty="0">
                <a:solidFill>
                  <a:srgbClr val="0E0E0E"/>
                </a:solidFill>
                <a:effectLst/>
                <a:latin typeface=".SF NS"/>
              </a:rPr>
              <a:t>The parameters of your time-series model should reflect the real-world impact of variables on the dataset, independent of the model’s algorithm.</a:t>
            </a:r>
          </a:p>
          <a:p>
            <a:pPr lvl="1"/>
            <a:r>
              <a:rPr lang="en-AU" sz="1800" dirty="0">
                <a:solidFill>
                  <a:srgbClr val="0E0E0E"/>
                </a:solidFill>
                <a:latin typeface=".SF NS"/>
              </a:rPr>
              <a:t>Therefore, different parameters of the same model convey different views and insights of the dataset.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3D9FBC-CA45-18BA-41E9-3842259AE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423331"/>
              </p:ext>
            </p:extLst>
          </p:nvPr>
        </p:nvGraphicFramePr>
        <p:xfrm>
          <a:off x="1497842" y="3284846"/>
          <a:ext cx="9474958" cy="249721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68970">
                  <a:extLst>
                    <a:ext uri="{9D8B030D-6E8A-4147-A177-3AD203B41FA5}">
                      <a16:colId xmlns:a16="http://schemas.microsoft.com/office/drawing/2014/main" val="3283857571"/>
                    </a:ext>
                  </a:extLst>
                </a:gridCol>
                <a:gridCol w="4820122">
                  <a:extLst>
                    <a:ext uri="{9D8B030D-6E8A-4147-A177-3AD203B41FA5}">
                      <a16:colId xmlns:a16="http://schemas.microsoft.com/office/drawing/2014/main" val="1008113666"/>
                    </a:ext>
                  </a:extLst>
                </a:gridCol>
                <a:gridCol w="3085866">
                  <a:extLst>
                    <a:ext uri="{9D8B030D-6E8A-4147-A177-3AD203B41FA5}">
                      <a16:colId xmlns:a16="http://schemas.microsoft.com/office/drawing/2014/main" val="1855758588"/>
                    </a:ext>
                  </a:extLst>
                </a:gridCol>
              </a:tblGrid>
              <a:tr h="33721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b="1" dirty="0">
                          <a:solidFill>
                            <a:schemeClr val="bg1"/>
                          </a:solidFill>
                          <a:effectLst/>
                        </a:rPr>
                        <a:t>Models</a:t>
                      </a:r>
                      <a:endParaRPr lang="en-GB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b="1" dirty="0">
                          <a:solidFill>
                            <a:schemeClr val="bg1"/>
                          </a:solidFill>
                          <a:effectLst/>
                        </a:rPr>
                        <a:t>Details</a:t>
                      </a:r>
                      <a:endParaRPr lang="en-GB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dirty="0">
                          <a:solidFill>
                            <a:schemeClr val="bg1"/>
                          </a:solidFill>
                          <a:effectLst/>
                        </a:rPr>
                        <a:t>Examples</a:t>
                      </a: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84699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Decomposition-based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Deconstruction of time series into components: Trend, </a:t>
                      </a:r>
                      <a:r>
                        <a:rPr lang="en-GB" sz="1400" dirty="0" err="1">
                          <a:effectLst/>
                        </a:rPr>
                        <a:t>Seasonalities</a:t>
                      </a:r>
                      <a:r>
                        <a:rPr lang="en-GB" sz="1400" dirty="0">
                          <a:effectLst/>
                        </a:rPr>
                        <a:t>, Regressors, Residuals.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Prophet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70886915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ARIMA-based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Autoregressive (AR) terms {values}, differencing to achieve stationarity (I), and moving average (MA) terms {residuals}.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SARIMA, SARIMAX, GARCH, etc. 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57204529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Neural Networks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Use of Transformers, Recurrent Neural Networks (RNN), Convolutional Neural Networks (CNN)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0E0E0E"/>
                          </a:solidFill>
                          <a:effectLst/>
                          <a:latin typeface=".SF NS"/>
                        </a:rPr>
                        <a:t>Long Short-Term Memory (LSTM), Temporal Convolutional Networks (TCN)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64232418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Ensemble methods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Combines forecasts from multiple models to improve accuracy.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Mix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393325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006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CC41F1-FD18-4A9C-8F85-2F1215F02B8D}"/>
              </a:ext>
            </a:extLst>
          </p:cNvPr>
          <p:cNvSpPr/>
          <p:nvPr/>
        </p:nvSpPr>
        <p:spPr>
          <a:xfrm>
            <a:off x="5555848" y="1671145"/>
            <a:ext cx="6504972" cy="45328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C2396-3674-F333-DCC6-FC99921D1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607"/>
          </a:xfrm>
        </p:spPr>
        <p:txBody>
          <a:bodyPr/>
          <a:lstStyle/>
          <a:p>
            <a:r>
              <a:rPr lang="en-US" dirty="0"/>
              <a:t>MCMC Process in Prophet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F29DA-C1C8-596B-2535-BF023BC59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71145"/>
            <a:ext cx="4046607" cy="4532885"/>
          </a:xfrm>
        </p:spPr>
        <p:txBody>
          <a:bodyPr/>
          <a:lstStyle/>
          <a:p>
            <a:r>
              <a:rPr lang="en-US" dirty="0"/>
              <a:t>Posterior Distribution: The distribution of the parameter values after sampling, reflecting the uncertainty about each parameter.</a:t>
            </a:r>
          </a:p>
          <a:p>
            <a:r>
              <a:rPr lang="en-US" dirty="0"/>
              <a:t>Trace: The MCMC sampling chain for each parameter, tracking how the samples evolve over time. A good trace should have stationarity, indicating good mixing and convergence.</a:t>
            </a:r>
          </a:p>
          <a:p>
            <a:r>
              <a:rPr lang="en-US" dirty="0"/>
              <a:t>In this example there are 10 changepoints, which affect the slope over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A26D3-7FB8-991A-A72B-DC4A784BE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16" y="2277061"/>
            <a:ext cx="5502643" cy="373081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6E4344-4AC6-12B9-0153-91EB21E4646B}"/>
              </a:ext>
            </a:extLst>
          </p:cNvPr>
          <p:cNvSpPr/>
          <p:nvPr/>
        </p:nvSpPr>
        <p:spPr>
          <a:xfrm>
            <a:off x="6319778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Posterior Distributions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4B46-54A3-1005-026D-16CBA41A6C3B}"/>
              </a:ext>
            </a:extLst>
          </p:cNvPr>
          <p:cNvSpPr/>
          <p:nvPr/>
        </p:nvSpPr>
        <p:spPr>
          <a:xfrm>
            <a:off x="9181207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Trace 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A8A5D5-2E1C-D869-6094-4C6AC98012D8}"/>
              </a:ext>
            </a:extLst>
          </p:cNvPr>
          <p:cNvSpPr/>
          <p:nvPr/>
        </p:nvSpPr>
        <p:spPr>
          <a:xfrm rot="16200000">
            <a:off x="5509127" y="246872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Trend Slope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F32724-0AE4-2370-54D2-0E103993CA53}"/>
              </a:ext>
            </a:extLst>
          </p:cNvPr>
          <p:cNvSpPr/>
          <p:nvPr/>
        </p:nvSpPr>
        <p:spPr>
          <a:xfrm rot="16200000">
            <a:off x="5509127" y="343640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Intercept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0583B-12FC-0A92-76C3-1B0B5288B6E5}"/>
              </a:ext>
            </a:extLst>
          </p:cNvPr>
          <p:cNvSpPr/>
          <p:nvPr/>
        </p:nvSpPr>
        <p:spPr>
          <a:xfrm rot="16200000">
            <a:off x="5509127" y="4404082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Magnitude of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FC81DB-2E42-E668-F2DA-6E61B47ED765}"/>
              </a:ext>
            </a:extLst>
          </p:cNvPr>
          <p:cNvSpPr/>
          <p:nvPr/>
        </p:nvSpPr>
        <p:spPr>
          <a:xfrm rot="16200000">
            <a:off x="5509127" y="5371760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Error term</a:t>
            </a:r>
          </a:p>
        </p:txBody>
      </p:sp>
    </p:spTree>
    <p:extLst>
      <p:ext uri="{BB962C8B-B14F-4D97-AF65-F5344CB8AC3E}">
        <p14:creationId xmlns:p14="http://schemas.microsoft.com/office/powerpoint/2010/main" val="4114499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D44D6-C5B8-0BDD-54E0-0024CE8CD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FB8532-47BB-58C5-FDB2-B3276E6D8B36}"/>
              </a:ext>
            </a:extLst>
          </p:cNvPr>
          <p:cNvSpPr/>
          <p:nvPr/>
        </p:nvSpPr>
        <p:spPr>
          <a:xfrm>
            <a:off x="5555848" y="1671145"/>
            <a:ext cx="6504972" cy="45328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86989-7AD2-A49D-F5B9-C7960810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607"/>
          </a:xfrm>
        </p:spPr>
        <p:txBody>
          <a:bodyPr/>
          <a:lstStyle/>
          <a:p>
            <a:r>
              <a:rPr lang="en-US" dirty="0"/>
              <a:t>MCMC Process in Prophet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BC418-8096-8D83-46BD-E29413C39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16" y="2277061"/>
            <a:ext cx="5502643" cy="373081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DCBA8E-89C9-BCD7-AD40-0C4A33EA2C2D}"/>
              </a:ext>
            </a:extLst>
          </p:cNvPr>
          <p:cNvSpPr/>
          <p:nvPr/>
        </p:nvSpPr>
        <p:spPr>
          <a:xfrm>
            <a:off x="6319778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Posterior Distributions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591F64-AE05-9384-F21D-E752B70DD282}"/>
              </a:ext>
            </a:extLst>
          </p:cNvPr>
          <p:cNvSpPr/>
          <p:nvPr/>
        </p:nvSpPr>
        <p:spPr>
          <a:xfrm>
            <a:off x="9181207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Trace 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31BCBA-45D7-1CDE-D0E2-D986E2943FBB}"/>
              </a:ext>
            </a:extLst>
          </p:cNvPr>
          <p:cNvSpPr/>
          <p:nvPr/>
        </p:nvSpPr>
        <p:spPr>
          <a:xfrm rot="16200000">
            <a:off x="5509127" y="246872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Trend Slope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ADBA70-F1DF-2C6C-30FE-D75875EEFAB1}"/>
              </a:ext>
            </a:extLst>
          </p:cNvPr>
          <p:cNvSpPr/>
          <p:nvPr/>
        </p:nvSpPr>
        <p:spPr>
          <a:xfrm rot="16200000">
            <a:off x="5509127" y="343640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Intercept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FDF7AF-21EB-03EA-7247-715F5ADE43BD}"/>
              </a:ext>
            </a:extLst>
          </p:cNvPr>
          <p:cNvSpPr/>
          <p:nvPr/>
        </p:nvSpPr>
        <p:spPr>
          <a:xfrm rot="16200000">
            <a:off x="5509127" y="4404082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Magnitude of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5274E1-6668-01FA-1C06-745606247706}"/>
              </a:ext>
            </a:extLst>
          </p:cNvPr>
          <p:cNvSpPr/>
          <p:nvPr/>
        </p:nvSpPr>
        <p:spPr>
          <a:xfrm rot="16200000">
            <a:off x="5509127" y="5371760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Error term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E547BF-D219-0858-64A3-1DAAB3D228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44" r="10759"/>
          <a:stretch/>
        </p:blipFill>
        <p:spPr>
          <a:xfrm>
            <a:off x="809121" y="2072178"/>
            <a:ext cx="4559050" cy="373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13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69FCA-2547-3A2B-F4BB-45861D0B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/>
              <a:t>All the Hyperparameters.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DC74B3-6731-D359-F32B-65002C4D7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240653"/>
              </p:ext>
            </p:extLst>
          </p:nvPr>
        </p:nvGraphicFramePr>
        <p:xfrm>
          <a:off x="1371600" y="1638300"/>
          <a:ext cx="9601200" cy="4685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png">
            <a:extLst>
              <a:ext uri="{FF2B5EF4-FFF2-40B4-BE49-F238E27FC236}">
                <a16:creationId xmlns:a16="http://schemas.microsoft.com/office/drawing/2014/main" id="{79803B0B-013B-FB8F-94C9-30BBCDDE5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635" y="3981094"/>
            <a:ext cx="3514165" cy="232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80931D7-BEEE-F4EF-4610-1C78A9A9F9A3}"/>
              </a:ext>
            </a:extLst>
          </p:cNvPr>
          <p:cNvSpPr txBox="1">
            <a:spLocks/>
          </p:cNvSpPr>
          <p:nvPr/>
        </p:nvSpPr>
        <p:spPr>
          <a:xfrm>
            <a:off x="7458635" y="3719208"/>
            <a:ext cx="3514165" cy="2618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Using MCMC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AFE92E-F36E-C20A-A945-4288D2BA2BCB}"/>
              </a:ext>
            </a:extLst>
          </p:cNvPr>
          <p:cNvSpPr/>
          <p:nvPr/>
        </p:nvSpPr>
        <p:spPr>
          <a:xfrm>
            <a:off x="10452847" y="5636178"/>
            <a:ext cx="1452282" cy="851647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For trend, </a:t>
            </a:r>
            <a:r>
              <a:rPr lang="en-US" sz="1050" dirty="0" err="1">
                <a:solidFill>
                  <a:schemeClr val="tx1"/>
                </a:solidFill>
              </a:rPr>
              <a:t>seasonalities</a:t>
            </a:r>
            <a:r>
              <a:rPr lang="en-US" sz="1050" dirty="0">
                <a:solidFill>
                  <a:schemeClr val="tx1"/>
                </a:solidFill>
              </a:rPr>
              <a:t>, regressors, holidays, forecast</a:t>
            </a:r>
          </a:p>
        </p:txBody>
      </p:sp>
    </p:spTree>
    <p:extLst>
      <p:ext uri="{BB962C8B-B14F-4D97-AF65-F5344CB8AC3E}">
        <p14:creationId xmlns:p14="http://schemas.microsoft.com/office/powerpoint/2010/main" val="3154653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542494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the Python Model: </a:t>
            </a:r>
            <a:r>
              <a:rPr lang="en-US" sz="2700" dirty="0"/>
              <a:t>Initial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670B-0B80-7BB5-A472-5F110BB6A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975" y="1637210"/>
            <a:ext cx="5163671" cy="4534989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AU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model.preprocess</a:t>
            </a:r>
            <a:r>
              <a:rPr lang="en-AU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AU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df</a:t>
            </a:r>
            <a:r>
              <a:rPr lang="en-AU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):</a:t>
            </a:r>
          </a:p>
          <a:p>
            <a:pPr marL="0" indent="0">
              <a:spcBef>
                <a:spcPts val="0"/>
              </a:spcBef>
              <a:buNone/>
            </a:pPr>
            <a:endParaRPr lang="en-AU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'K’: number of variables' coefficients.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'S’: number of slope changes (at each changepoint)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'T’: Number of time series’ datetime points.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'X':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Dataframe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of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TxK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(each time series datetime point x the variables’ coefficients as columns).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'cap': for logistic growth.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s_a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additive terms.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s_m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multiplicative terms.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'sigmas': Coefficients'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prior_scales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(Hyperparameters)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't': time.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t_change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value of t at changepoints.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'tau': changepoint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prior_scale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&gt;&gt; flexibility.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’y’: standardized y values.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109CA-98E6-1C66-9C5F-D1F6649DD9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118"/>
          <a:stretch/>
        </p:blipFill>
        <p:spPr>
          <a:xfrm>
            <a:off x="6281708" y="1637210"/>
            <a:ext cx="5699233" cy="4259711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4771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245143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the Python Model: </a:t>
            </a:r>
            <a:r>
              <a:rPr lang="en-US" sz="2700" dirty="0"/>
              <a:t>Fitted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670B-0B80-7BB5-A472-5F110BB6A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954" y="1637211"/>
            <a:ext cx="4700789" cy="463002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Lp</a:t>
            </a:r>
            <a:r>
              <a:rPr lang="en-US" dirty="0"/>
              <a:t>__(Mx1): Log posterior density of the model parameters.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k (Mx1): Growth rate parameter / slope.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 (Mx1): Initial intercept / offset parameter: starting point of trend.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delta (</a:t>
            </a:r>
            <a:r>
              <a:rPr lang="en-US" dirty="0" err="1"/>
              <a:t>MxN</a:t>
            </a:r>
            <a:r>
              <a:rPr lang="en-US" dirty="0"/>
              <a:t>): Slope change at each changepoint.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sigma_obs</a:t>
            </a:r>
            <a:r>
              <a:rPr lang="en-US" dirty="0"/>
              <a:t> (Mx1): Standard deviation of the observations.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beta (</a:t>
            </a:r>
            <a:r>
              <a:rPr lang="en-US" dirty="0" err="1"/>
              <a:t>MxK</a:t>
            </a:r>
            <a:r>
              <a:rPr lang="en-US" dirty="0"/>
              <a:t>): Coefficients for </a:t>
            </a:r>
            <a:r>
              <a:rPr lang="en-US" dirty="0" err="1"/>
              <a:t>seasonalities</a:t>
            </a:r>
            <a:r>
              <a:rPr lang="en-US" dirty="0"/>
              <a:t>, holidays, regressors.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trend (</a:t>
            </a:r>
            <a:r>
              <a:rPr lang="en-US" dirty="0" err="1"/>
              <a:t>MxT</a:t>
            </a:r>
            <a:r>
              <a:rPr lang="en-US" dirty="0"/>
              <a:t>): Estimated trend at each datetime.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Where: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M: number of posterior samples.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N: number of changepoints.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K: number of coefficients (</a:t>
            </a:r>
            <a:r>
              <a:rPr lang="en-US" dirty="0" err="1"/>
              <a:t>seasonalities</a:t>
            </a:r>
            <a:r>
              <a:rPr lang="en-US" dirty="0"/>
              <a:t>, holidays, regressors).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T: number of timestamps in the time series.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22281-0493-C2FD-6AC3-4B076A4A5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52600"/>
            <a:ext cx="5183746" cy="511130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4453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8D0-129A-FB51-D587-1F576642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/>
              <a:t>Training Prophet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04D7D-AB73-F552-0922-F3000EA38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02377"/>
            <a:ext cx="10376704" cy="48447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1900" dirty="0">
                <a:solidFill>
                  <a:srgbClr val="00000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f</a:t>
            </a:r>
            <a:r>
              <a:rPr lang="en-AU" sz="1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rom </a:t>
            </a:r>
            <a:r>
              <a:rPr lang="en-AU" sz="1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prophet.diagnostics</a:t>
            </a:r>
            <a:r>
              <a:rPr lang="en-AU" sz="1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import …</a:t>
            </a:r>
          </a:p>
          <a:p>
            <a:r>
              <a:rPr lang="en-US" dirty="0" err="1"/>
              <a:t>cross_validation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Evaluates model performance by simulating how well the model will perform on future data (Model isn't exposed to future data when being fitted).</a:t>
            </a:r>
          </a:p>
          <a:p>
            <a:pPr lvl="1"/>
            <a:r>
              <a:rPr lang="en-US" dirty="0"/>
              <a:t>Same priors for each validations, clearly different parameters as it’s fitted at different time-points.</a:t>
            </a:r>
          </a:p>
          <a:p>
            <a:pPr lvl="1"/>
            <a:r>
              <a:rPr lang="en-US" dirty="0"/>
              <a:t>Splits the data into training and testing sets based on defined periods, helping assess how the model behaves with rolling forecasts.</a:t>
            </a:r>
          </a:p>
          <a:p>
            <a:pPr lvl="1"/>
            <a:r>
              <a:rPr lang="en-US" dirty="0"/>
              <a:t>Thoughts: </a:t>
            </a:r>
          </a:p>
          <a:p>
            <a:pPr lvl="2"/>
            <a:r>
              <a:rPr lang="en-US" dirty="0"/>
              <a:t>Validation Horizons need to be longer than longest seasonality.</a:t>
            </a:r>
          </a:p>
          <a:p>
            <a:pPr lvl="2"/>
            <a:r>
              <a:rPr lang="en-AU" dirty="0"/>
              <a:t>As a heuristic, for a forecast horizon H, we generally make a simulated forecast every H/2 periods.</a:t>
            </a:r>
          </a:p>
          <a:p>
            <a:r>
              <a:rPr lang="en-AU" dirty="0" err="1"/>
              <a:t>performance_metrics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Generates forecasting metrics: MAPE, MAE, RMSE, etc.</a:t>
            </a:r>
          </a:p>
        </p:txBody>
      </p:sp>
    </p:spTree>
    <p:extLst>
      <p:ext uri="{BB962C8B-B14F-4D97-AF65-F5344CB8AC3E}">
        <p14:creationId xmlns:p14="http://schemas.microsoft.com/office/powerpoint/2010/main" val="1126728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E027-E7EC-6058-CE39-47AB907C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1411"/>
          </a:xfrm>
        </p:spPr>
        <p:txBody>
          <a:bodyPr/>
          <a:lstStyle/>
          <a:p>
            <a:r>
              <a:rPr lang="en-US" dirty="0" err="1"/>
              <a:t>HyperOpt</a:t>
            </a:r>
            <a:r>
              <a:rPr lang="en-US" dirty="0"/>
              <a:t>: </a:t>
            </a:r>
            <a:r>
              <a:rPr lang="en-US" sz="2400" dirty="0" err="1"/>
              <a:t>Hyperparamter</a:t>
            </a:r>
            <a:r>
              <a:rPr lang="en-US" sz="2400" dirty="0"/>
              <a:t> tuning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75B646-EEC3-7014-B2D2-E72203F1A382}"/>
              </a:ext>
            </a:extLst>
          </p:cNvPr>
          <p:cNvSpPr txBox="1">
            <a:spLocks/>
          </p:cNvSpPr>
          <p:nvPr/>
        </p:nvSpPr>
        <p:spPr>
          <a:xfrm>
            <a:off x="1371600" y="1637211"/>
            <a:ext cx="9601200" cy="4630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dirty="0">
                <a:solidFill>
                  <a:schemeClr val="tx1"/>
                </a:solidFill>
              </a:rPr>
              <a:t>We are using </a:t>
            </a:r>
            <a:r>
              <a:rPr lang="en-GB" sz="2000" dirty="0" err="1">
                <a:solidFill>
                  <a:schemeClr val="tx1"/>
                </a:solidFill>
              </a:rPr>
              <a:t>HyperOpt</a:t>
            </a:r>
            <a:r>
              <a:rPr lang="en-GB" sz="2000" dirty="0">
                <a:solidFill>
                  <a:schemeClr val="tx1"/>
                </a:solidFill>
              </a:rPr>
              <a:t> to tune the hyperparameters</a:t>
            </a:r>
          </a:p>
          <a:p>
            <a:pPr lvl="1" algn="just"/>
            <a:r>
              <a:rPr lang="en-GB" sz="2000" dirty="0">
                <a:solidFill>
                  <a:schemeClr val="tx1"/>
                </a:solidFill>
                <a:hlinkClick r:id="rId2"/>
              </a:rPr>
              <a:t>https://github.com/hyperopt/hyperopt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</a:p>
          <a:p>
            <a:pPr lvl="1" algn="just"/>
            <a:r>
              <a:rPr lang="en-GB" sz="2000" dirty="0">
                <a:solidFill>
                  <a:schemeClr val="tx1"/>
                </a:solidFill>
              </a:rPr>
              <a:t>The algorithm we are using is TPE (Tree-based </a:t>
            </a:r>
            <a:r>
              <a:rPr lang="en-GB" sz="2000" dirty="0" err="1">
                <a:solidFill>
                  <a:schemeClr val="tx1"/>
                </a:solidFill>
              </a:rPr>
              <a:t>Parzen</a:t>
            </a:r>
            <a:r>
              <a:rPr lang="en-GB" sz="2000" dirty="0">
                <a:solidFill>
                  <a:schemeClr val="tx1"/>
                </a:solidFill>
              </a:rPr>
              <a:t> Estimators)</a:t>
            </a:r>
          </a:p>
          <a:p>
            <a:pPr lvl="2" algn="just"/>
            <a:r>
              <a:rPr lang="en-GB" sz="2000" dirty="0">
                <a:solidFill>
                  <a:schemeClr val="tx1"/>
                </a:solidFill>
              </a:rPr>
              <a:t>Sequential Model-Based Optimization (SMBO) that handles complex hyperparameter relationships via a tree structure.</a:t>
            </a:r>
          </a:p>
          <a:p>
            <a:pPr lvl="2" algn="just"/>
            <a:r>
              <a:rPr lang="en-GB" sz="2000" dirty="0">
                <a:solidFill>
                  <a:schemeClr val="tx1"/>
                </a:solidFill>
              </a:rPr>
              <a:t>More details: </a:t>
            </a:r>
            <a:r>
              <a:rPr lang="en-GB" sz="2000" dirty="0">
                <a:solidFill>
                  <a:schemeClr val="tx1"/>
                </a:solidFill>
                <a:hlinkClick r:id="rId3"/>
              </a:rPr>
              <a:t>https://towardsdatascience.com/hyperopt-demystified-3e14006eb6fa</a:t>
            </a:r>
            <a:endParaRPr lang="en-GB" sz="2000" dirty="0">
              <a:solidFill>
                <a:schemeClr val="tx1"/>
              </a:solidFill>
            </a:endParaRPr>
          </a:p>
          <a:p>
            <a:pPr algn="just"/>
            <a:r>
              <a:rPr lang="en-GB" sz="2000" dirty="0">
                <a:solidFill>
                  <a:schemeClr val="tx1"/>
                </a:solidFill>
              </a:rPr>
              <a:t>TPE is a sequential algorithm that leverages Bayesian updating and follows the below sequence.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Train a model with several sets of randomly-selected hyperparameters, returning objective function values.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Split our observed objective function values into “good” and “bad” groups, according to some threshold gamma (</a:t>
            </a:r>
            <a:r>
              <a:rPr lang="en-GB" sz="2000" dirty="0" err="1">
                <a:solidFill>
                  <a:schemeClr val="tx1"/>
                </a:solidFill>
              </a:rPr>
              <a:t>γ</a:t>
            </a:r>
            <a:r>
              <a:rPr lang="en-GB" sz="2000" dirty="0">
                <a:solidFill>
                  <a:schemeClr val="tx1"/>
                </a:solidFill>
              </a:rPr>
              <a:t>).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Calculate the “</a:t>
            </a:r>
            <a:r>
              <a:rPr lang="en-GB" sz="2000" dirty="0" err="1">
                <a:solidFill>
                  <a:schemeClr val="tx1"/>
                </a:solidFill>
              </a:rPr>
              <a:t>promisingness</a:t>
            </a:r>
            <a:r>
              <a:rPr lang="en-GB" sz="2000" dirty="0">
                <a:solidFill>
                  <a:schemeClr val="tx1"/>
                </a:solidFill>
              </a:rPr>
              <a:t>” score, which is just P(</a:t>
            </a:r>
            <a:r>
              <a:rPr lang="en-GB" sz="2000" dirty="0" err="1">
                <a:solidFill>
                  <a:schemeClr val="tx1"/>
                </a:solidFill>
              </a:rPr>
              <a:t>x|good</a:t>
            </a:r>
            <a:r>
              <a:rPr lang="en-GB" sz="2000" dirty="0">
                <a:solidFill>
                  <a:schemeClr val="tx1"/>
                </a:solidFill>
              </a:rPr>
              <a:t>) / P(</a:t>
            </a:r>
            <a:r>
              <a:rPr lang="en-GB" sz="2000" dirty="0" err="1">
                <a:solidFill>
                  <a:schemeClr val="tx1"/>
                </a:solidFill>
              </a:rPr>
              <a:t>x|bad</a:t>
            </a:r>
            <a:r>
              <a:rPr lang="en-GB" sz="2000" dirty="0">
                <a:solidFill>
                  <a:schemeClr val="tx1"/>
                </a:solidFill>
              </a:rPr>
              <a:t>).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Determine the hyperparameters that maximize </a:t>
            </a:r>
            <a:r>
              <a:rPr lang="en-GB" sz="2000" dirty="0" err="1">
                <a:solidFill>
                  <a:schemeClr val="tx1"/>
                </a:solidFill>
              </a:rPr>
              <a:t>promisingness</a:t>
            </a:r>
            <a:r>
              <a:rPr lang="en-GB" sz="2000" dirty="0">
                <a:solidFill>
                  <a:schemeClr val="tx1"/>
                </a:solidFill>
              </a:rPr>
              <a:t> via mixture models.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Fit our model using the hyperparameters from step 4.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Repeat steps 2–5 until a stopping criteria.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27C90ED-3209-1679-F4B9-0CC1CEAD79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056" y="216706"/>
            <a:ext cx="785753" cy="951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780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01D5-C0D8-F13D-B37B-817471CA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12346"/>
            <a:ext cx="9601200" cy="749461"/>
          </a:xfrm>
        </p:spPr>
        <p:txBody>
          <a:bodyPr/>
          <a:lstStyle/>
          <a:p>
            <a:r>
              <a:rPr lang="en-US" dirty="0"/>
              <a:t>Graph of the steps taken by Prophet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F0F6A49-ECC6-8DC0-B8A6-7D5BFDA14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2856619"/>
              </p:ext>
            </p:extLst>
          </p:nvPr>
        </p:nvGraphicFramePr>
        <p:xfrm>
          <a:off x="732099" y="1728967"/>
          <a:ext cx="10880201" cy="4560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5F756B0A-7096-EC2D-2CC0-F0FFECB457E6}"/>
              </a:ext>
            </a:extLst>
          </p:cNvPr>
          <p:cNvSpPr/>
          <p:nvPr/>
        </p:nvSpPr>
        <p:spPr>
          <a:xfrm>
            <a:off x="9120851" y="1265977"/>
            <a:ext cx="2824222" cy="1469985"/>
          </a:xfrm>
          <a:prstGeom prst="wedgeRectCallout">
            <a:avLst>
              <a:gd name="adj1" fmla="val -117790"/>
              <a:gd name="adj2" fmla="val 5934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 = </a:t>
            </a:r>
            <a:r>
              <a:rPr lang="en-US" sz="1400" i="1" u="sng" dirty="0" err="1">
                <a:solidFill>
                  <a:schemeClr val="tx1"/>
                </a:solidFill>
              </a:rPr>
              <a:t>pd.DataFrame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Time-series.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Regressors (Past and future) – weather, demographics, economics.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Tailored holidays.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79A281D-449B-90FC-EFAF-9359993334BB}"/>
              </a:ext>
            </a:extLst>
          </p:cNvPr>
          <p:cNvSpPr/>
          <p:nvPr/>
        </p:nvSpPr>
        <p:spPr>
          <a:xfrm>
            <a:off x="9120851" y="2921161"/>
            <a:ext cx="2824222" cy="1823013"/>
          </a:xfrm>
          <a:prstGeom prst="wedgeRectCallout">
            <a:avLst>
              <a:gd name="adj1" fmla="val -57693"/>
              <a:gd name="adj2" fmla="val 15641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 = Prophet()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m.add_seasonality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m.add_regressor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Define nature of forecast (linear/logistic, additive, multiplicative, priors,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Specify main hyperparameters.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Optimization: MCMC, MAP.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ADDF6DF6-B396-CFBF-493A-ACD58D3441AE}"/>
              </a:ext>
            </a:extLst>
          </p:cNvPr>
          <p:cNvSpPr/>
          <p:nvPr/>
        </p:nvSpPr>
        <p:spPr>
          <a:xfrm>
            <a:off x="9120851" y="4975669"/>
            <a:ext cx="2824222" cy="1469985"/>
          </a:xfrm>
          <a:prstGeom prst="wedgeRectCallout">
            <a:avLst>
              <a:gd name="adj1" fmla="val -73528"/>
              <a:gd name="adj2" fmla="val 7509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m.fit</a:t>
            </a:r>
            <a:r>
              <a:rPr lang="en-US" sz="1400" i="1" u="sng" dirty="0">
                <a:solidFill>
                  <a:schemeClr val="tx1"/>
                </a:solidFill>
              </a:rPr>
              <a:t>(</a:t>
            </a:r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MCMC/MAP: Bayesian Inference | Optimization | Sampling (w/ regularization).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Output: Model with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parameters’ coefficients, etc.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BA8DCFCC-2887-5EE1-5CF8-5972E92C52D9}"/>
              </a:ext>
            </a:extLst>
          </p:cNvPr>
          <p:cNvSpPr/>
          <p:nvPr/>
        </p:nvSpPr>
        <p:spPr>
          <a:xfrm>
            <a:off x="962628" y="4544512"/>
            <a:ext cx="2824222" cy="1823012"/>
          </a:xfrm>
          <a:prstGeom prst="wedgeRectCallout">
            <a:avLst>
              <a:gd name="adj1" fmla="val 57620"/>
              <a:gd name="adj2" fmla="val 2089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cross_validation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performance_metrics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Forecasts cross validation (initial, period, horizon).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Score: MAPE, RMSE,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Iterative historic forecast testing.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07EAFC3B-82D0-0E27-CB11-F061A3D4F4E7}"/>
              </a:ext>
            </a:extLst>
          </p:cNvPr>
          <p:cNvSpPr/>
          <p:nvPr/>
        </p:nvSpPr>
        <p:spPr>
          <a:xfrm>
            <a:off x="246927" y="2591285"/>
            <a:ext cx="2824222" cy="1823012"/>
          </a:xfrm>
          <a:prstGeom prst="wedgeRectCallout">
            <a:avLst>
              <a:gd name="adj1" fmla="val 57620"/>
              <a:gd name="adj2" fmla="val 2089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Including all parameters from the best fitted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When forecasting: Uncertainty samples for forecast’s intervals.</a:t>
            </a:r>
          </a:p>
        </p:txBody>
      </p:sp>
      <p:pic>
        <p:nvPicPr>
          <p:cNvPr id="11" name="Picture 10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D9687CBE-8D54-3B9D-A100-265F6E5E38F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2921215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42A9B4F6-9649-37D6-4333-821D0F9B720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4980850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26267D23-598A-BC30-98B7-ACDC4ABDBA7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981" y="2591285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2D0AF89-9794-B8EE-5A04-CEB99B4E4C0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682" y="4544512"/>
            <a:ext cx="759168" cy="216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5472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96E1D-5F37-7635-CD01-BCAEA2A90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17E4632-6874-A84B-AE1E-250D7FB5CAD1}"/>
              </a:ext>
            </a:extLst>
          </p:cNvPr>
          <p:cNvSpPr/>
          <p:nvPr/>
        </p:nvSpPr>
        <p:spPr>
          <a:xfrm>
            <a:off x="5185459" y="3113592"/>
            <a:ext cx="2028462" cy="20284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Hyper- parameters’ Optimization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838FD42-7076-9326-62E8-F130D16E65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579688"/>
              </p:ext>
            </p:extLst>
          </p:nvPr>
        </p:nvGraphicFramePr>
        <p:xfrm>
          <a:off x="732099" y="1728967"/>
          <a:ext cx="10880201" cy="4560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50181F2-2004-6451-6096-24FE867F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412346"/>
            <a:ext cx="10041039" cy="749461"/>
          </a:xfrm>
        </p:spPr>
        <p:txBody>
          <a:bodyPr>
            <a:normAutofit/>
          </a:bodyPr>
          <a:lstStyle/>
          <a:p>
            <a:r>
              <a:rPr lang="en-US" dirty="0"/>
              <a:t>Graph of the steps taken by Prophet </a:t>
            </a:r>
            <a:r>
              <a:rPr lang="en-US" sz="2700" dirty="0"/>
              <a:t>+ HP...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31497923-6569-162A-8059-2F88BA0425C6}"/>
              </a:ext>
            </a:extLst>
          </p:cNvPr>
          <p:cNvSpPr/>
          <p:nvPr/>
        </p:nvSpPr>
        <p:spPr>
          <a:xfrm>
            <a:off x="9120851" y="1265977"/>
            <a:ext cx="2824222" cy="1469985"/>
          </a:xfrm>
          <a:prstGeom prst="wedgeRectCallout">
            <a:avLst>
              <a:gd name="adj1" fmla="val -117790"/>
              <a:gd name="adj2" fmla="val 5934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 = </a:t>
            </a:r>
            <a:r>
              <a:rPr lang="en-US" sz="1400" i="1" u="sng" dirty="0" err="1">
                <a:solidFill>
                  <a:schemeClr val="tx1"/>
                </a:solidFill>
              </a:rPr>
              <a:t>pd.DataFrame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Time-series.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Regressors (Past and future) – weather, demographics, economics.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Tailored holidays.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759CD1DE-6BDD-3113-96F1-D8729E40B5BE}"/>
              </a:ext>
            </a:extLst>
          </p:cNvPr>
          <p:cNvSpPr/>
          <p:nvPr/>
        </p:nvSpPr>
        <p:spPr>
          <a:xfrm>
            <a:off x="9120851" y="2921161"/>
            <a:ext cx="2824222" cy="1823013"/>
          </a:xfrm>
          <a:prstGeom prst="wedgeRectCallout">
            <a:avLst>
              <a:gd name="adj1" fmla="val -57693"/>
              <a:gd name="adj2" fmla="val 15641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 = Prophet()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m.add_seasonality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m.add_regressor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Define nature of forecast (linear/logistic, additive, multiplicative, priors,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Specify main hyperparameters.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Optimization: MCMC, MAP.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98A98ED6-A11F-EC5B-787B-6219E16A6ED4}"/>
              </a:ext>
            </a:extLst>
          </p:cNvPr>
          <p:cNvSpPr/>
          <p:nvPr/>
        </p:nvSpPr>
        <p:spPr>
          <a:xfrm>
            <a:off x="9120851" y="4975669"/>
            <a:ext cx="2824222" cy="1469985"/>
          </a:xfrm>
          <a:prstGeom prst="wedgeRectCallout">
            <a:avLst>
              <a:gd name="adj1" fmla="val -73528"/>
              <a:gd name="adj2" fmla="val 7509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m.fit</a:t>
            </a:r>
            <a:r>
              <a:rPr lang="en-US" sz="1400" i="1" u="sng" dirty="0">
                <a:solidFill>
                  <a:schemeClr val="tx1"/>
                </a:solidFill>
              </a:rPr>
              <a:t>(</a:t>
            </a:r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MCMC/MAP: Bayesian Inference | Optimization | Sampling (w/ regularization).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Output: Model with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parameters’ coefficients, etc.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B4B0A9BF-7D78-7754-44BC-8BE761DDE88A}"/>
              </a:ext>
            </a:extLst>
          </p:cNvPr>
          <p:cNvSpPr/>
          <p:nvPr/>
        </p:nvSpPr>
        <p:spPr>
          <a:xfrm>
            <a:off x="927904" y="5142053"/>
            <a:ext cx="2824222" cy="1610330"/>
          </a:xfrm>
          <a:prstGeom prst="wedgeRectCallout">
            <a:avLst>
              <a:gd name="adj1" fmla="val 58030"/>
              <a:gd name="adj2" fmla="val 13276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cross_validation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performance_metrics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Forecasts cross validation (initial, period, horizon).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Score: MAPE, RMSE,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Iterative historic forecast testing.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4A195A74-F84C-84A1-95F5-FF429AB20C22}"/>
              </a:ext>
            </a:extLst>
          </p:cNvPr>
          <p:cNvSpPr/>
          <p:nvPr/>
        </p:nvSpPr>
        <p:spPr>
          <a:xfrm>
            <a:off x="232460" y="3494109"/>
            <a:ext cx="2824222" cy="1481560"/>
          </a:xfrm>
          <a:prstGeom prst="wedgeRectCallout">
            <a:avLst>
              <a:gd name="adj1" fmla="val 62128"/>
              <a:gd name="adj2" fmla="val 214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Including all parameters from the best fitted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When forecasting: Uncertainty samples for forecast’s intervals.</a:t>
            </a:r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BA6F9FA2-0BDC-6CE8-BEB4-A5D384B72952}"/>
              </a:ext>
            </a:extLst>
          </p:cNvPr>
          <p:cNvSpPr/>
          <p:nvPr/>
        </p:nvSpPr>
        <p:spPr>
          <a:xfrm>
            <a:off x="732099" y="1265977"/>
            <a:ext cx="2824222" cy="1823012"/>
          </a:xfrm>
          <a:prstGeom prst="wedgeRectCallout">
            <a:avLst>
              <a:gd name="adj1" fmla="val 125653"/>
              <a:gd name="adj2" fmla="val 59625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Hyperopt</a:t>
            </a:r>
            <a:endParaRPr lang="en-US" sz="1400" i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Tree-based </a:t>
            </a:r>
            <a:r>
              <a:rPr lang="en-US" sz="1400" dirty="0" err="1">
                <a:solidFill>
                  <a:schemeClr val="tx1"/>
                </a:solidFill>
              </a:rPr>
              <a:t>Parzen</a:t>
            </a:r>
            <a:r>
              <a:rPr lang="en-US" sz="1400" dirty="0">
                <a:solidFill>
                  <a:schemeClr val="tx1"/>
                </a:solidFill>
              </a:rPr>
              <a:t> Estimators.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Inputs: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Search space.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Distribution.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Max </a:t>
            </a:r>
            <a:r>
              <a:rPr lang="en-US" sz="1400" dirty="0" err="1">
                <a:solidFill>
                  <a:schemeClr val="tx1"/>
                </a:solidFill>
              </a:rPr>
              <a:t>iterartions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Tree-based probabilistic optimization.</a:t>
            </a:r>
          </a:p>
        </p:txBody>
      </p:sp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3209C054-78D8-C5A7-3FA0-466935E3C7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000" y="1265977"/>
            <a:ext cx="458321" cy="55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E0407DEA-B2DC-DB49-0355-CCC68A2D5BC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2921215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2BD94076-0521-B1C3-D1C2-10A63AD11E7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4980850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E04A4B2-9771-AC8F-B248-50F97DE7282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958" y="5142053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5682F54C-BF7C-1215-5C71-3645C1619F0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514" y="3494109"/>
            <a:ext cx="759168" cy="21690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D398EC46-CB33-1C7D-3549-9983B99FE9EE}"/>
              </a:ext>
            </a:extLst>
          </p:cNvPr>
          <p:cNvSpPr/>
          <p:nvPr/>
        </p:nvSpPr>
        <p:spPr>
          <a:xfrm>
            <a:off x="170727" y="2539560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1803F4B-4243-F16F-100B-FF838512B957}"/>
              </a:ext>
            </a:extLst>
          </p:cNvPr>
          <p:cNvSpPr/>
          <p:nvPr/>
        </p:nvSpPr>
        <p:spPr>
          <a:xfrm>
            <a:off x="290331" y="6183591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9AE01EF-A441-6766-28DE-4A2E318A9AAB}"/>
              </a:ext>
            </a:extLst>
          </p:cNvPr>
          <p:cNvSpPr/>
          <p:nvPr/>
        </p:nvSpPr>
        <p:spPr>
          <a:xfrm>
            <a:off x="-303836" y="4153768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D0FDF18-39B9-E2CE-A27F-E06516617506}"/>
              </a:ext>
            </a:extLst>
          </p:cNvPr>
          <p:cNvSpPr/>
          <p:nvPr/>
        </p:nvSpPr>
        <p:spPr>
          <a:xfrm>
            <a:off x="8603879" y="5286683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53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8D0-129A-FB51-D587-1F576642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>
            <a:normAutofit/>
          </a:bodyPr>
          <a:lstStyle/>
          <a:p>
            <a:r>
              <a:rPr lang="en-US" dirty="0"/>
              <a:t>Prophet drawbacks</a:t>
            </a:r>
            <a:r>
              <a:rPr lang="en-US" sz="2700" dirty="0"/>
              <a:t> in long-term forecasting…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04D7D-AB73-F552-0922-F3000EA38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602377"/>
            <a:ext cx="10365129" cy="45698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Overcoming linearity:</a:t>
            </a:r>
          </a:p>
          <a:p>
            <a:pPr lvl="1"/>
            <a:r>
              <a:rPr lang="en-US" dirty="0"/>
              <a:t>Seasonality is inherently non-linear: Fourier Series.</a:t>
            </a:r>
          </a:p>
          <a:p>
            <a:pPr lvl="1"/>
            <a:r>
              <a:rPr lang="en-US" dirty="0"/>
              <a:t>Regressors are linear, we need to make them depict non-linearities</a:t>
            </a:r>
          </a:p>
          <a:p>
            <a:pPr lvl="2"/>
            <a:r>
              <a:rPr lang="en-US" dirty="0"/>
              <a:t>Temperature, HDD, CDD.</a:t>
            </a:r>
          </a:p>
          <a:p>
            <a:pPr lvl="2"/>
            <a:r>
              <a:rPr lang="en-US" dirty="0"/>
              <a:t>x^2 // x^-2 // log(x) // etc.</a:t>
            </a:r>
          </a:p>
          <a:p>
            <a:r>
              <a:rPr lang="en-US" dirty="0"/>
              <a:t>Too simple hyperparameters optimization:</a:t>
            </a:r>
          </a:p>
          <a:p>
            <a:pPr lvl="1"/>
            <a:r>
              <a:rPr lang="en-US" dirty="0"/>
              <a:t>Integrate </a:t>
            </a:r>
            <a:r>
              <a:rPr lang="en-US" dirty="0" err="1"/>
              <a:t>HyperOpt</a:t>
            </a:r>
            <a:r>
              <a:rPr lang="en-US" dirty="0"/>
              <a:t> into the pipeline.</a:t>
            </a:r>
          </a:p>
          <a:p>
            <a:r>
              <a:rPr lang="en-US" dirty="0"/>
              <a:t>Holidays not considering DOW.</a:t>
            </a:r>
          </a:p>
          <a:p>
            <a:pPr lvl="1"/>
            <a:r>
              <a:rPr lang="en-US" dirty="0"/>
              <a:t>Tailored DOW-sensitive parameters.</a:t>
            </a:r>
          </a:p>
          <a:p>
            <a:r>
              <a:rPr lang="en-US" dirty="0"/>
              <a:t>Daily/Weekly Seasonality change through year (Mostly Sat, Sun in GB):</a:t>
            </a:r>
          </a:p>
          <a:p>
            <a:pPr lvl="1"/>
            <a:r>
              <a:rPr lang="en-US" dirty="0"/>
              <a:t>Year-long distributed regressors.</a:t>
            </a:r>
          </a:p>
          <a:p>
            <a:r>
              <a:rPr lang="en-US" dirty="0"/>
              <a:t>Regressors are standardized around the mean.</a:t>
            </a:r>
          </a:p>
          <a:p>
            <a:pPr lvl="1"/>
            <a:r>
              <a:rPr lang="en-US" dirty="0"/>
              <a:t>Place regressors’ weight depending on its value rather than its deviation from their mean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EC34B-E3F9-E255-6893-3635CFCB7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818" y="3057051"/>
            <a:ext cx="5486399" cy="135663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2BC0C3-E465-C3EE-77CD-4495BBF13F0B}"/>
              </a:ext>
            </a:extLst>
          </p:cNvPr>
          <p:cNvCxnSpPr>
            <a:cxnSpLocks/>
          </p:cNvCxnSpPr>
          <p:nvPr/>
        </p:nvCxnSpPr>
        <p:spPr>
          <a:xfrm flipV="1">
            <a:off x="10382491" y="4413688"/>
            <a:ext cx="0" cy="1281056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375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77FF-0720-4C24-D8CE-2222E716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Prophet?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</a:rPr>
              <a:t>in Power Demand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D0502-993D-ABB6-6716-83FAD6CFE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3161"/>
            <a:ext cx="9601200" cy="4294239"/>
          </a:xfrm>
        </p:spPr>
        <p:txBody>
          <a:bodyPr anchor="t"/>
          <a:lstStyle/>
          <a:p>
            <a:r>
              <a:rPr lang="en-US" dirty="0"/>
              <a:t>Curve fitting problem.</a:t>
            </a:r>
          </a:p>
          <a:p>
            <a:r>
              <a:rPr lang="en-US" dirty="0"/>
              <a:t>Open-box: Clear input components, parameters, outputs, and optimization algorithms. Not neural networks (i.e., not explainable).</a:t>
            </a:r>
          </a:p>
          <a:p>
            <a:pPr lvl="1"/>
            <a:r>
              <a:rPr lang="en-US" sz="1800" dirty="0"/>
              <a:t>Trend, Daily/Weekly/Yearly Seasonality, Holidays, External regressors...</a:t>
            </a:r>
          </a:p>
          <a:p>
            <a:pPr lvl="1"/>
            <a:r>
              <a:rPr lang="en-US" sz="1800" dirty="0"/>
              <a:t>Weights, values of components are part of the output.</a:t>
            </a:r>
          </a:p>
          <a:p>
            <a:r>
              <a:rPr lang="en-US" dirty="0"/>
              <a:t>Uses “non-linear” algorithms for seasonality– but can be optimized as a linear model (Fourier Series).</a:t>
            </a:r>
          </a:p>
          <a:p>
            <a:r>
              <a:rPr lang="en-US" dirty="0"/>
              <a:t>Bayesian statistics to harness prior-knowledge: residuals ~ normal distribution.</a:t>
            </a:r>
          </a:p>
          <a:p>
            <a:r>
              <a:rPr lang="en-US" dirty="0"/>
              <a:t>Robustness to missing data and outliers:</a:t>
            </a:r>
          </a:p>
          <a:p>
            <a:pPr lvl="1"/>
            <a:r>
              <a:rPr lang="en-US" sz="1800" dirty="0"/>
              <a:t>Data missing handling + Fitting downweighs outliers + L1 loss function &gt; minimizes absolute deviations, not squared + Bayesian inference by sampling.</a:t>
            </a:r>
          </a:p>
        </p:txBody>
      </p:sp>
    </p:spTree>
    <p:extLst>
      <p:ext uri="{BB962C8B-B14F-4D97-AF65-F5344CB8AC3E}">
        <p14:creationId xmlns:p14="http://schemas.microsoft.com/office/powerpoint/2010/main" val="94453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EA208-04A6-6195-E21B-921E411AF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8546-1352-24C3-BB12-05B936F24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3397004"/>
          </a:xfrm>
        </p:spPr>
        <p:txBody>
          <a:bodyPr anchor="ctr"/>
          <a:lstStyle/>
          <a:p>
            <a:r>
              <a:rPr lang="en-US" dirty="0"/>
              <a:t>GB daily model</a:t>
            </a:r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02CD0CF6-559C-F192-A5FA-F4078DA93E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5E31ECD5-8D46-8258-75E6-1ECB923CB4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642" y="4956714"/>
            <a:ext cx="616116" cy="7460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61197F0-9FE1-633C-072B-D6999D3D5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684" y="4784891"/>
            <a:ext cx="6831673" cy="746010"/>
          </a:xfrm>
        </p:spPr>
        <p:txBody>
          <a:bodyPr>
            <a:normAutofit/>
          </a:bodyPr>
          <a:lstStyle/>
          <a:p>
            <a:pPr algn="r"/>
            <a:r>
              <a:rPr lang="en-US" sz="1800" i="1" dirty="0"/>
              <a:t>Example of Prophet’s performance</a:t>
            </a:r>
          </a:p>
          <a:p>
            <a:pPr algn="r"/>
            <a:r>
              <a:rPr lang="en-US" sz="1400" i="1" dirty="0"/>
              <a:t>Regressors’ standardization unchanged </a:t>
            </a:r>
          </a:p>
        </p:txBody>
      </p:sp>
      <p:pic>
        <p:nvPicPr>
          <p:cNvPr id="1026" name="Picture 2" descr="MLflow — a modern MLOps tool for data project collaboration | by Hong  Nguyen | SFU Professional Computer Science | Medium">
            <a:extLst>
              <a:ext uri="{FF2B5EF4-FFF2-40B4-BE49-F238E27FC236}">
                <a16:creationId xmlns:a16="http://schemas.microsoft.com/office/drawing/2014/main" id="{9291B2D2-242C-54AA-9ACA-7E34FF97D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59" y="5329719"/>
            <a:ext cx="1782501" cy="68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Callout 10">
            <a:extLst>
              <a:ext uri="{FF2B5EF4-FFF2-40B4-BE49-F238E27FC236}">
                <a16:creationId xmlns:a16="http://schemas.microsoft.com/office/drawing/2014/main" id="{B4DD5F59-AB78-117C-614C-8695DEDCD46F}"/>
              </a:ext>
            </a:extLst>
          </p:cNvPr>
          <p:cNvSpPr/>
          <p:nvPr/>
        </p:nvSpPr>
        <p:spPr>
          <a:xfrm>
            <a:off x="2314208" y="4718875"/>
            <a:ext cx="2188344" cy="812026"/>
          </a:xfrm>
          <a:prstGeom prst="wedgeEllipseCallout">
            <a:avLst>
              <a:gd name="adj1" fmla="val -63922"/>
              <a:gd name="adj2" fmla="val 49671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recommend</a:t>
            </a:r>
          </a:p>
        </p:txBody>
      </p:sp>
    </p:spTree>
    <p:extLst>
      <p:ext uri="{BB962C8B-B14F-4D97-AF65-F5344CB8AC3E}">
        <p14:creationId xmlns:p14="http://schemas.microsoft.com/office/powerpoint/2010/main" val="2761747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80C5F-263F-21C3-864C-93CFB8FF9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BC075-87AC-1CB5-63E4-4F127FD35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Main Components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1FECC9-D36B-6319-5419-FA5D85413166}"/>
              </a:ext>
            </a:extLst>
          </p:cNvPr>
          <p:cNvSpPr/>
          <p:nvPr/>
        </p:nvSpPr>
        <p:spPr>
          <a:xfrm>
            <a:off x="1267428" y="1577459"/>
            <a:ext cx="3987478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Trend, Holidays, Weekly Seasonality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DACD60-9396-9C77-2165-9DCEDEFDE1DE}"/>
              </a:ext>
            </a:extLst>
          </p:cNvPr>
          <p:cNvSpPr/>
          <p:nvPr/>
        </p:nvSpPr>
        <p:spPr>
          <a:xfrm>
            <a:off x="7548977" y="1588384"/>
            <a:ext cx="3987478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Yearly Seasonality, Weather reg., Weekends reg.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4B036C-A74C-61F0-979E-77F5D458525D}"/>
              </a:ext>
            </a:extLst>
          </p:cNvPr>
          <p:cNvSpPr/>
          <p:nvPr/>
        </p:nvSpPr>
        <p:spPr>
          <a:xfrm>
            <a:off x="5440100" y="1588384"/>
            <a:ext cx="1934901" cy="26111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Ad-hoc implementations:</a:t>
            </a:r>
          </a:p>
          <a:p>
            <a:pPr algn="ctr"/>
            <a:endParaRPr lang="en-US" sz="1400" b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Holidays including day-of-week sensitivity.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Weekdays yearly-changes (by daylight seconds).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Lockdowns’ impact using ”holidays”.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9EFD86-558A-C8BF-4842-9754876E2C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70"/>
          <a:stretch/>
        </p:blipFill>
        <p:spPr>
          <a:xfrm>
            <a:off x="1267428" y="2045651"/>
            <a:ext cx="3994400" cy="40248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918F40-C7D7-7420-81AF-D65DCA0C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930"/>
          <a:stretch/>
        </p:blipFill>
        <p:spPr>
          <a:xfrm>
            <a:off x="7553273" y="2045651"/>
            <a:ext cx="3983182" cy="40248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A72A541-0ABF-A330-7B0F-CC6F6E9F26A8}"/>
              </a:ext>
            </a:extLst>
          </p:cNvPr>
          <p:cNvSpPr/>
          <p:nvPr/>
        </p:nvSpPr>
        <p:spPr>
          <a:xfrm>
            <a:off x="5440100" y="4246892"/>
            <a:ext cx="1934901" cy="18235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Notes:</a:t>
            </a:r>
          </a:p>
          <a:p>
            <a:pPr algn="ctr"/>
            <a:endParaRPr lang="en-US" sz="1400" b="1" u="sng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The lag-dependencies from an ARIMA model are ”captured” by components: trend, yearly Fourier series.</a:t>
            </a:r>
          </a:p>
        </p:txBody>
      </p:sp>
    </p:spTree>
    <p:extLst>
      <p:ext uri="{BB962C8B-B14F-4D97-AF65-F5344CB8AC3E}">
        <p14:creationId xmlns:p14="http://schemas.microsoft.com/office/powerpoint/2010/main" val="3439762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7EE77-C5EC-C9E0-5E7A-B3B09204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Extra Regressors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16E7B-BF8D-BC52-2659-6A158D81FF2C}"/>
              </a:ext>
            </a:extLst>
          </p:cNvPr>
          <p:cNvSpPr/>
          <p:nvPr/>
        </p:nvSpPr>
        <p:spPr>
          <a:xfrm>
            <a:off x="1219200" y="2415215"/>
            <a:ext cx="4703877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Impact on trend by the External Regressors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E89C81-3C21-09B0-0FF2-EE7278EE2618}"/>
              </a:ext>
            </a:extLst>
          </p:cNvPr>
          <p:cNvSpPr/>
          <p:nvPr/>
        </p:nvSpPr>
        <p:spPr>
          <a:xfrm rot="16200000">
            <a:off x="5940790" y="3297305"/>
            <a:ext cx="5396695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Weather regressors’ impact level at different temperatures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28B082-0852-F7C2-450B-C963C4C4114C}"/>
              </a:ext>
            </a:extLst>
          </p:cNvPr>
          <p:cNvSpPr/>
          <p:nvPr/>
        </p:nvSpPr>
        <p:spPr>
          <a:xfrm>
            <a:off x="6226215" y="2827139"/>
            <a:ext cx="1934901" cy="33219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Notes:</a:t>
            </a:r>
          </a:p>
          <a:p>
            <a:pPr algn="ctr"/>
            <a:endParaRPr lang="en-US" sz="1400" b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Temperature, </a:t>
            </a:r>
            <a:r>
              <a:rPr lang="en-US" sz="1400" dirty="0" err="1">
                <a:solidFill>
                  <a:schemeClr val="tx1"/>
                </a:solidFill>
              </a:rPr>
              <a:t>hdd</a:t>
            </a:r>
            <a:r>
              <a:rPr lang="en-US" sz="1400" dirty="0">
                <a:solidFill>
                  <a:schemeClr val="tx1"/>
                </a:solidFill>
              </a:rPr>
              <a:t> and </a:t>
            </a:r>
            <a:r>
              <a:rPr lang="en-US" sz="1400" dirty="0" err="1">
                <a:solidFill>
                  <a:schemeClr val="tx1"/>
                </a:solidFill>
              </a:rPr>
              <a:t>cdd</a:t>
            </a:r>
            <a:r>
              <a:rPr lang="en-US" sz="1400" dirty="0">
                <a:solidFill>
                  <a:schemeClr val="tx1"/>
                </a:solidFill>
              </a:rPr>
              <a:t> to simulate the non-linear reaction to temperature.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Straight-forward weather-scenarios modelling.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FE63BB-7846-FC4E-1A1F-FDAE64FD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583" y="2827139"/>
            <a:ext cx="4702494" cy="32544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66A035-A362-0BDE-D525-91228D1E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653" y="822452"/>
            <a:ext cx="2601872" cy="53028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0869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8B411-FFC3-742C-91DA-79D60ACFC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13D70-9A14-7749-012E-3BF3F2B46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Back-cast and Forecast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53DAA-BDC1-E393-8E3A-20BA3DDBB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813" y="1747777"/>
            <a:ext cx="7734379" cy="46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51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6D898-0CF5-6C9A-FB06-D98FA0A56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81EA-7F85-6E7C-FC5D-EAC5F75E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Noise, Error, Residuals </a:t>
            </a:r>
            <a:r>
              <a:rPr lang="en-US" sz="2400" dirty="0"/>
              <a:t>from back-casting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67A694-4024-1981-3FE6-23FB18854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280138"/>
            <a:ext cx="7083266" cy="27288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5F186-9C1A-EA35-19CF-D4E307412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2115" y="3279039"/>
            <a:ext cx="2683889" cy="2729899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807185-8B5C-1A1A-245D-73B2C4539C89}"/>
              </a:ext>
            </a:extLst>
          </p:cNvPr>
          <p:cNvSpPr/>
          <p:nvPr/>
        </p:nvSpPr>
        <p:spPr>
          <a:xfrm>
            <a:off x="1336875" y="1878015"/>
            <a:ext cx="10229129" cy="10851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 By looking at the overall model’s residuals it seems quite stationary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 What about by component?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Optimization starts by setting the residual as a normally distributed around 0.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00963-0DDD-13A5-E8C2-8F001E209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A9DFF-7935-49E3-C08A-180F5FEDB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Noise by Day of Week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83C246-2673-D578-4E64-4BBD29CA9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116" y="264528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8B13CE-C0DF-43C2-AA72-156F668C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116" y="1846764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3011CC-EDAC-2960-ABC4-4B9C0C3D7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116" y="3429000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4C496-3558-E97E-E8B3-EE0AE6800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116" y="5011236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5853E0-553A-C05B-9BD8-8BCE5E0454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1846764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3D129E-731A-318F-E8AF-0D8ADCE6F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3429000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766F45-C72D-8BB0-7EC7-0F9F6A3A1D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5011236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D75448F-A0BC-3977-16E3-9BDE3DE7FE73}"/>
              </a:ext>
            </a:extLst>
          </p:cNvPr>
          <p:cNvSpPr/>
          <p:nvPr/>
        </p:nvSpPr>
        <p:spPr>
          <a:xfrm>
            <a:off x="885462" y="1775828"/>
            <a:ext cx="3145423" cy="47467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Example by graphs of how </a:t>
            </a:r>
            <a:r>
              <a:rPr lang="en-US" sz="1400" b="1" u="sng" dirty="0">
                <a:solidFill>
                  <a:schemeClr val="tx1"/>
                </a:solidFill>
              </a:rPr>
              <a:t>explainable signals </a:t>
            </a:r>
            <a:r>
              <a:rPr lang="en-US" sz="1400" b="1" dirty="0">
                <a:solidFill>
                  <a:schemeClr val="tx1"/>
                </a:solidFill>
              </a:rPr>
              <a:t>not captured by the model can be mathematically captured by refining the model: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We can see some days of the week are less stationary.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Before adding the “</a:t>
            </a:r>
            <a:r>
              <a:rPr lang="en-US" sz="1400" dirty="0" err="1">
                <a:solidFill>
                  <a:schemeClr val="tx1"/>
                </a:solidFill>
              </a:rPr>
              <a:t>daylight_hours</a:t>
            </a:r>
            <a:r>
              <a:rPr lang="en-US" sz="1400" dirty="0">
                <a:solidFill>
                  <a:schemeClr val="tx1"/>
                </a:solidFill>
              </a:rPr>
              <a:t>” regressor for the weekends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 noise was even more seasonal.</a:t>
            </a:r>
          </a:p>
        </p:txBody>
      </p:sp>
    </p:spTree>
    <p:extLst>
      <p:ext uri="{BB962C8B-B14F-4D97-AF65-F5344CB8AC3E}">
        <p14:creationId xmlns:p14="http://schemas.microsoft.com/office/powerpoint/2010/main" val="478367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5653AD8-DB3F-F9C6-0510-2CF66D0D2F32}"/>
              </a:ext>
            </a:extLst>
          </p:cNvPr>
          <p:cNvSpPr/>
          <p:nvPr/>
        </p:nvSpPr>
        <p:spPr>
          <a:xfrm>
            <a:off x="0" y="0"/>
            <a:ext cx="5359078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4EA35E-2175-15B6-2560-B7261C48CA85}"/>
              </a:ext>
            </a:extLst>
          </p:cNvPr>
          <p:cNvSpPr txBox="1">
            <a:spLocks/>
          </p:cNvSpPr>
          <p:nvPr/>
        </p:nvSpPr>
        <p:spPr>
          <a:xfrm>
            <a:off x="555587" y="609669"/>
            <a:ext cx="4317356" cy="33421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Granular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to monthly model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481717-6AE9-662D-CBFB-7FBB2A8D30C5}"/>
              </a:ext>
            </a:extLst>
          </p:cNvPr>
          <p:cNvSpPr txBox="1">
            <a:spLocks/>
          </p:cNvSpPr>
          <p:nvPr/>
        </p:nvSpPr>
        <p:spPr>
          <a:xfrm>
            <a:off x="5752618" y="209448"/>
            <a:ext cx="6172682" cy="6318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Our largest cycle is a year, and we have external factors affecting throughout in different magnitudes: Weather, holidays…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 want to take the variability due to these. Using Prophet outputs, we can: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“Adjust” demand: Take out the effect from the weather regressors.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”Correct” demand: Extrapolate all years to a “standard year”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When forecasting ”corrected” demand, each year’s “standard year weather” will be affecting different day of weeks, making YoY comparisons wrong,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5E5E8B9-2F86-D50E-2439-77EE4D85C723}"/>
              </a:ext>
            </a:extLst>
          </p:cNvPr>
          <p:cNvSpPr txBox="1">
            <a:spLocks/>
          </p:cNvSpPr>
          <p:nvPr/>
        </p:nvSpPr>
        <p:spPr>
          <a:xfrm>
            <a:off x="7523545" y="6325564"/>
            <a:ext cx="4514127" cy="405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chemeClr val="tx1"/>
                </a:solidFill>
              </a:rPr>
              <a:t>Thoughts on inputs for monthly modelling…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C7152-61BE-2108-EE5F-27A5B8C10E4A}"/>
              </a:ext>
            </a:extLst>
          </p:cNvPr>
          <p:cNvSpPr/>
          <p:nvPr/>
        </p:nvSpPr>
        <p:spPr>
          <a:xfrm>
            <a:off x="266700" y="4074838"/>
            <a:ext cx="4907184" cy="25690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tx1"/>
                </a:solidFill>
              </a:rPr>
              <a:t>Why 2 models?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In short, we use a high granularity and a monthly model separately because the best high-quality regressors for the modelling are either very granular (weather) or less granular (GDP). </a:t>
            </a:r>
          </a:p>
          <a:p>
            <a:endParaRPr lang="en-US" sz="1400" i="1" dirty="0">
              <a:solidFill>
                <a:schemeClr val="tx1"/>
              </a:solidFill>
            </a:endParaRPr>
          </a:p>
          <a:p>
            <a:pPr algn="r"/>
            <a:r>
              <a:rPr lang="en-US" sz="1400" i="1" dirty="0">
                <a:solidFill>
                  <a:schemeClr val="tx1"/>
                </a:solidFill>
              </a:rPr>
              <a:t>Converting GDP into a daily figure would create noise and mess with the other components of the model</a:t>
            </a:r>
          </a:p>
        </p:txBody>
      </p:sp>
    </p:spTree>
    <p:extLst>
      <p:ext uri="{BB962C8B-B14F-4D97-AF65-F5344CB8AC3E}">
        <p14:creationId xmlns:p14="http://schemas.microsoft.com/office/powerpoint/2010/main" val="2495962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F59EE-A1BD-DAF5-F6A5-E1D8D567E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E1E0-51E2-2793-D810-EDD5EC0E7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3397004"/>
          </a:xfrm>
        </p:spPr>
        <p:txBody>
          <a:bodyPr anchor="ctr"/>
          <a:lstStyle/>
          <a:p>
            <a:r>
              <a:rPr lang="en-US" dirty="0"/>
              <a:t>GB monthly model</a:t>
            </a:r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F7FA915-9F20-12D6-C75A-BF035137CA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35C2FC2D-43E9-6F0E-EE7D-A33F22D98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642" y="4956714"/>
            <a:ext cx="616116" cy="7460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1166CEEC-0EEE-67CD-7690-CC96BFD40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684" y="4784891"/>
            <a:ext cx="6831673" cy="746010"/>
          </a:xfrm>
        </p:spPr>
        <p:txBody>
          <a:bodyPr>
            <a:normAutofit/>
          </a:bodyPr>
          <a:lstStyle/>
          <a:p>
            <a:pPr algn="r"/>
            <a:r>
              <a:rPr lang="en-US" sz="1800" i="1" dirty="0"/>
              <a:t>Example of Prophet’s performance</a:t>
            </a:r>
          </a:p>
          <a:p>
            <a:pPr algn="r"/>
            <a:r>
              <a:rPr lang="en-US" sz="1400" i="1" dirty="0"/>
              <a:t>Regressors’ standardization [prophet/</a:t>
            </a:r>
            <a:r>
              <a:rPr lang="en-US" sz="1400" i="1" dirty="0" err="1"/>
              <a:t>forecaster.py</a:t>
            </a:r>
            <a:r>
              <a:rPr lang="en-US" sz="1400" i="1" dirty="0"/>
              <a:t>] unchanged </a:t>
            </a:r>
          </a:p>
        </p:txBody>
      </p:sp>
    </p:spTree>
    <p:extLst>
      <p:ext uri="{BB962C8B-B14F-4D97-AF65-F5344CB8AC3E}">
        <p14:creationId xmlns:p14="http://schemas.microsoft.com/office/powerpoint/2010/main" val="1098601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CCB1F-B963-4780-CD06-AFEDABB97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96D06-033D-1270-24E7-F9AADAFD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>
            <a:normAutofit fontScale="90000"/>
          </a:bodyPr>
          <a:lstStyle/>
          <a:p>
            <a:r>
              <a:rPr lang="en-US" dirty="0"/>
              <a:t>Main Components </a:t>
            </a:r>
            <a:r>
              <a:rPr lang="en-US" sz="2700" dirty="0"/>
              <a:t>using </a:t>
            </a:r>
            <a:r>
              <a:rPr lang="en-US" sz="2400" dirty="0"/>
              <a:t>weather/holidays-corrected demand...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34CB51-BE33-95B8-C328-A0EB8F5C258F}"/>
              </a:ext>
            </a:extLst>
          </p:cNvPr>
          <p:cNvSpPr/>
          <p:nvPr/>
        </p:nvSpPr>
        <p:spPr>
          <a:xfrm>
            <a:off x="1510496" y="1509012"/>
            <a:ext cx="3501342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Trend, Seasonality+, GDP, anomalies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4CCE89-E8FB-1933-7C8C-7DA3037F5C52}"/>
              </a:ext>
            </a:extLst>
          </p:cNvPr>
          <p:cNvSpPr/>
          <p:nvPr/>
        </p:nvSpPr>
        <p:spPr>
          <a:xfrm>
            <a:off x="5440100" y="1509012"/>
            <a:ext cx="6273800" cy="7726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Left graph:</a:t>
            </a:r>
          </a:p>
          <a:p>
            <a:pPr algn="ctr"/>
            <a:endParaRPr lang="en-US" sz="1400" b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Seasonality accounts for: leap years, number of weekdays.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D0E20C-8E31-F352-101D-33EF8B5E9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96" y="1930553"/>
            <a:ext cx="3501342" cy="4684228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E9819-A7A2-A8D3-31A3-0CACE80BB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100" y="2868280"/>
            <a:ext cx="6273800" cy="37465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D25989-D5E2-648D-B5E3-AFEB9AE6084E}"/>
              </a:ext>
            </a:extLst>
          </p:cNvPr>
          <p:cNvSpPr/>
          <p:nvPr/>
        </p:nvSpPr>
        <p:spPr>
          <a:xfrm>
            <a:off x="5417918" y="2456279"/>
            <a:ext cx="6295982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Forecast, changepoints, uncertainty-intervals</a:t>
            </a:r>
          </a:p>
        </p:txBody>
      </p:sp>
    </p:spTree>
    <p:extLst>
      <p:ext uri="{BB962C8B-B14F-4D97-AF65-F5344CB8AC3E}">
        <p14:creationId xmlns:p14="http://schemas.microsoft.com/office/powerpoint/2010/main" val="3768860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590A0-DA99-FD25-9543-CA6636688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A17B-2494-A306-EE05-E51E5F88E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Extra Regressors and Seasonality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C28957-ACC8-F7C6-6F30-3D0DD82C18CA}"/>
              </a:ext>
            </a:extLst>
          </p:cNvPr>
          <p:cNvSpPr/>
          <p:nvPr/>
        </p:nvSpPr>
        <p:spPr>
          <a:xfrm>
            <a:off x="981922" y="1998526"/>
            <a:ext cx="5114078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Impact on trend by External Regressors &amp; Yearly Seasonality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CBE7C4-3B36-8819-B0EA-E44A7CB74F1C}"/>
              </a:ext>
            </a:extLst>
          </p:cNvPr>
          <p:cNvSpPr/>
          <p:nvPr/>
        </p:nvSpPr>
        <p:spPr>
          <a:xfrm>
            <a:off x="6238755" y="1998525"/>
            <a:ext cx="5742970" cy="13300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Potential further enhancements: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Use working hours of month.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Hours of daylight in a month.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7EDE9-37D8-4638-7D64-36B8D1B4D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21" y="2414279"/>
            <a:ext cx="5114079" cy="3539241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AD8DE6-6706-05BB-2584-22F6BDEAF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010" y="3882478"/>
            <a:ext cx="3642815" cy="2071042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DDB022-B25F-9FA5-3BB3-FA21C2CFDF8B}"/>
              </a:ext>
            </a:extLst>
          </p:cNvPr>
          <p:cNvSpPr/>
          <p:nvPr/>
        </p:nvSpPr>
        <p:spPr>
          <a:xfrm>
            <a:off x="6374756" y="3460656"/>
            <a:ext cx="3672069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GDP Impact on demand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03EF72-EDFA-9AFC-FC8A-2C3EBE6F4350}"/>
              </a:ext>
            </a:extLst>
          </p:cNvPr>
          <p:cNvSpPr/>
          <p:nvPr/>
        </p:nvSpPr>
        <p:spPr>
          <a:xfrm>
            <a:off x="10208870" y="3429000"/>
            <a:ext cx="1772853" cy="2524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Extra used regressors: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Binary for leap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Number of weekdays.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COVID abnormalities.</a:t>
            </a:r>
          </a:p>
        </p:txBody>
      </p:sp>
    </p:spTree>
    <p:extLst>
      <p:ext uri="{BB962C8B-B14F-4D97-AF65-F5344CB8AC3E}">
        <p14:creationId xmlns:p14="http://schemas.microsoft.com/office/powerpoint/2010/main" val="2466184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D21CE-921D-2B72-C707-6B7BDA34F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4501"/>
          </a:xfrm>
        </p:spPr>
        <p:txBody>
          <a:bodyPr/>
          <a:lstStyle/>
          <a:p>
            <a:r>
              <a:rPr lang="en-US" dirty="0"/>
              <a:t>Statistical Blogs’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DEF5-F5C4-5BF6-6978-B38A12136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7156"/>
            <a:ext cx="9601200" cy="3493214"/>
          </a:xfrm>
        </p:spPr>
        <p:txBody>
          <a:bodyPr>
            <a:normAutofit fontScale="85000" lnSpcReduction="1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u="sng" dirty="0"/>
              <a:t>ARIMA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i="1" dirty="0"/>
              <a:t>~ short-term forecasting.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Evolves in time.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Future values depend on past values in a sequential time-dependent manner.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Relationship between lags of past observation &amp; their errors.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So future predictions errors are assumed to be 0 &gt;&gt; </a:t>
            </a:r>
            <a:r>
              <a:rPr lang="en-GB" b="1" dirty="0"/>
              <a:t>increased uncertainty as forecasts extend out.</a:t>
            </a:r>
          </a:p>
          <a:p>
            <a:pPr marL="457200" lvl="1" indent="0">
              <a:buNone/>
            </a:pPr>
            <a:endParaRPr lang="en-GB" b="1" dirty="0"/>
          </a:p>
          <a:p>
            <a:pPr marL="98298" indent="-171450">
              <a:buFont typeface="Arial" panose="020B0604020202020204" pitchFamily="34" charset="0"/>
              <a:buChar char="•"/>
            </a:pPr>
            <a:r>
              <a:rPr lang="en-GB" b="1" u="sng" dirty="0"/>
              <a:t>Prophet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i="1" dirty="0"/>
              <a:t>~ long-term forecasting.</a:t>
            </a:r>
            <a:endParaRPr lang="en-GB" b="1" i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Curve-fitting problem: regression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Combination of components (trend, seasonality, holidays, regressors…) by fitting curves to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Weights, values of components are part of the output.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564BC-7B6E-6CEA-DF1C-1950B267B691}"/>
              </a:ext>
            </a:extLst>
          </p:cNvPr>
          <p:cNvSpPr/>
          <p:nvPr/>
        </p:nvSpPr>
        <p:spPr>
          <a:xfrm>
            <a:off x="1371600" y="5517225"/>
            <a:ext cx="9447088" cy="65497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Prophet’s outputs regarding the components of the time-series are helpful to stir the short-term forecast.</a:t>
            </a:r>
          </a:p>
        </p:txBody>
      </p:sp>
    </p:spTree>
    <p:extLst>
      <p:ext uri="{BB962C8B-B14F-4D97-AF65-F5344CB8AC3E}">
        <p14:creationId xmlns:p14="http://schemas.microsoft.com/office/powerpoint/2010/main" val="3785805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9DAEA-E32E-E2C5-55B7-79775CA4A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649E-A2FC-18E8-5E4D-4F27D6B35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Noise, Error, Residuals </a:t>
            </a:r>
            <a:r>
              <a:rPr lang="en-US" sz="2400" dirty="0"/>
              <a:t>from back-casting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9291B6-BD81-9410-758E-E94AF174FE1C}"/>
              </a:ext>
            </a:extLst>
          </p:cNvPr>
          <p:cNvSpPr/>
          <p:nvPr/>
        </p:nvSpPr>
        <p:spPr>
          <a:xfrm>
            <a:off x="1336875" y="1878015"/>
            <a:ext cx="10229129" cy="10851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Optimization starts by setting the residual as a normally distributed around 0.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DEDBF-FA61-FAD4-4D96-B17F33D2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279039"/>
            <a:ext cx="7160171" cy="27360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83EC9B-F8F5-E3F7-D3DC-E4F057029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6858" y="3279039"/>
            <a:ext cx="2659146" cy="27360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0836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FD6E6-A005-73D6-AD13-2561B00A8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98744-F048-5B94-200F-0DA1F7C9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85931"/>
            <a:ext cx="9601200" cy="772610"/>
          </a:xfrm>
        </p:spPr>
        <p:txBody>
          <a:bodyPr>
            <a:normAutofit/>
          </a:bodyPr>
          <a:lstStyle/>
          <a:p>
            <a:r>
              <a:rPr lang="en-US" dirty="0"/>
              <a:t>Some thoughts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02A537-72CD-C39C-7DBC-99B464CE7FBD}"/>
              </a:ext>
            </a:extLst>
          </p:cNvPr>
          <p:cNvSpPr/>
          <p:nvPr/>
        </p:nvSpPr>
        <p:spPr>
          <a:xfrm>
            <a:off x="1371600" y="1358541"/>
            <a:ext cx="3501342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Trend, Seasonality+, GDP, anomalies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90E1A-5A7A-AD8D-358D-BF5025221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80082"/>
            <a:ext cx="3501342" cy="4684228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0B45DB-C4E5-E6F8-B978-F68D48C6B1CB}"/>
              </a:ext>
            </a:extLst>
          </p:cNvPr>
          <p:cNvSpPr/>
          <p:nvPr/>
        </p:nvSpPr>
        <p:spPr>
          <a:xfrm>
            <a:off x="5090933" y="1780082"/>
            <a:ext cx="6611071" cy="4684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Interpreting: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As this is a Bayesian optimization model, time is put into the equation as an extra variable. In this context: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If we didn’t have GDP, the trend would need to have lots of changepoints, and it would have less of a downward slope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 because time would be catching the “GDP”-related signals.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Therefore, in this example, the trend is depicting everything that isn’t caught by the other model variables: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The efficiency gains throughout GB.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The decarbonization of the GB economy.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The adoption of EVs and Heat pumps.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Behind-the-meter generation.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Creating different GDP scenarios is very straightforward as well – and the ability to decompose it into the granular model’s timestep, under different weather scenarios.</a:t>
            </a:r>
          </a:p>
        </p:txBody>
      </p:sp>
    </p:spTree>
    <p:extLst>
      <p:ext uri="{BB962C8B-B14F-4D97-AF65-F5344CB8AC3E}">
        <p14:creationId xmlns:p14="http://schemas.microsoft.com/office/powerpoint/2010/main" val="1055537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116A7-1176-3FD1-D82C-7B40C591E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68791-5259-1C3D-3A4A-4EB670DAB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3397004"/>
          </a:xfrm>
        </p:spPr>
        <p:txBody>
          <a:bodyPr anchor="ctr"/>
          <a:lstStyle/>
          <a:p>
            <a:r>
              <a:rPr lang="en-US" dirty="0"/>
              <a:t>GB hourly model</a:t>
            </a:r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8C6D7F2A-EE4F-C33A-679F-E14CD6023C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A5BCCAE-6B4E-DEEC-F9FC-316B91E9F2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642" y="4956714"/>
            <a:ext cx="616116" cy="7460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04D18DC-1B8F-CFF5-1BF4-3511B6D4B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684" y="4784891"/>
            <a:ext cx="6831673" cy="746010"/>
          </a:xfrm>
        </p:spPr>
        <p:txBody>
          <a:bodyPr>
            <a:normAutofit/>
          </a:bodyPr>
          <a:lstStyle/>
          <a:p>
            <a:pPr algn="r"/>
            <a:r>
              <a:rPr lang="en-US" sz="1800" i="1" dirty="0"/>
              <a:t>Example of Prophet’s performance</a:t>
            </a:r>
          </a:p>
          <a:p>
            <a:pPr algn="r"/>
            <a:r>
              <a:rPr lang="en-US" sz="1400" i="1" dirty="0"/>
              <a:t>Analysis at an hourly granularity</a:t>
            </a:r>
          </a:p>
        </p:txBody>
      </p:sp>
    </p:spTree>
    <p:extLst>
      <p:ext uri="{BB962C8B-B14F-4D97-AF65-F5344CB8AC3E}">
        <p14:creationId xmlns:p14="http://schemas.microsoft.com/office/powerpoint/2010/main" val="3538687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3BB543-3135-F27C-9B37-B320F270A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87188"/>
            <a:ext cx="9601200" cy="742950"/>
          </a:xfrm>
        </p:spPr>
        <p:txBody>
          <a:bodyPr>
            <a:normAutofit/>
          </a:bodyPr>
          <a:lstStyle/>
          <a:p>
            <a:r>
              <a:rPr lang="en-GB" dirty="0"/>
              <a:t>Some GB demand insights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D133DA-9A25-B931-78C7-730E58818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28750"/>
            <a:ext cx="9601200" cy="3581400"/>
          </a:xfrm>
        </p:spPr>
        <p:txBody>
          <a:bodyPr>
            <a:normAutofit/>
          </a:bodyPr>
          <a:lstStyle/>
          <a:p>
            <a:r>
              <a:rPr lang="en-GB" dirty="0"/>
              <a:t>The north of the country has a higher heating demand [%] than the south during winter. However, its demand varies less with colder temperatures (2015-2023 data).</a:t>
            </a:r>
          </a:p>
          <a:p>
            <a:pPr lvl="1"/>
            <a:r>
              <a:rPr lang="en-GB" b="1" u="sng" dirty="0"/>
              <a:t>Domestic:</a:t>
            </a:r>
            <a:r>
              <a:rPr lang="en-GB" dirty="0"/>
              <a:t> There is higher potential to shift winter demand down South apparently. There isn’t more "electric heating" down South to explain the higher regressors’ magnitude during cold temperatures.</a:t>
            </a:r>
          </a:p>
          <a:p>
            <a:pPr lvl="1"/>
            <a:r>
              <a:rPr lang="en-GB" sz="2000" b="1" u="sng" dirty="0"/>
              <a:t>Non-Domestic: </a:t>
            </a:r>
            <a:r>
              <a:rPr lang="en-GB" sz="2000" dirty="0"/>
              <a:t>Quite a lot aircon demand that could be shifted in summer.</a:t>
            </a:r>
          </a:p>
          <a:p>
            <a:pPr lvl="1"/>
            <a:endParaRPr lang="en-GB" b="1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77E4A0-508A-3752-36EA-F574A9DF7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259" y="3692816"/>
            <a:ext cx="6515100" cy="296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055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D6AEC0-7F4D-7F62-F3F8-D50A1D55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1183"/>
          </a:xfrm>
        </p:spPr>
        <p:txBody>
          <a:bodyPr/>
          <a:lstStyle/>
          <a:p>
            <a:r>
              <a:rPr lang="en-GB" sz="4400" dirty="0"/>
              <a:t>Hourly Modelling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40E5A9-67F7-1A85-AF45-3AA761E04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6413"/>
            <a:ext cx="9601200" cy="3581400"/>
          </a:xfrm>
        </p:spPr>
        <p:txBody>
          <a:bodyPr/>
          <a:lstStyle/>
          <a:p>
            <a:r>
              <a:rPr lang="en-US" dirty="0"/>
              <a:t>Next article will go into tackling Hourly granularity modelling using Prophet.</a:t>
            </a:r>
          </a:p>
          <a:p>
            <a:r>
              <a:rPr lang="en-US" dirty="0"/>
              <a:t>Graph showing weather effect at different hours: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6544C7A-F3A7-4C43-5040-151E162A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34" y="2582604"/>
            <a:ext cx="9323666" cy="327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671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F29F9-CC72-FBBC-DB1C-E8F1E563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GB Gross Demand ETL </a:t>
            </a:r>
            <a:r>
              <a:rPr lang="en-US" sz="2400" dirty="0">
                <a:solidFill>
                  <a:schemeClr val="tx1"/>
                </a:solidFill>
              </a:rPr>
              <a:t>ELEXON</a:t>
            </a:r>
            <a:r>
              <a:rPr lang="en-US" sz="2400" baseline="30000" dirty="0">
                <a:solidFill>
                  <a:schemeClr val="tx1"/>
                </a:solidFill>
              </a:rPr>
              <a:t>**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4DD479-8283-D888-E42F-9314C23DA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274224"/>
              </p:ext>
            </p:extLst>
          </p:nvPr>
        </p:nvGraphicFramePr>
        <p:xfrm>
          <a:off x="1081549" y="1609917"/>
          <a:ext cx="7620000" cy="4076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0A6F7D6-3337-6361-851C-181BAC90E459}"/>
              </a:ext>
            </a:extLst>
          </p:cNvPr>
          <p:cNvGrpSpPr/>
          <p:nvPr/>
        </p:nvGrpSpPr>
        <p:grpSpPr>
          <a:xfrm>
            <a:off x="9394210" y="1609917"/>
            <a:ext cx="2086265" cy="2964134"/>
            <a:chOff x="2683329" y="629600"/>
            <a:chExt cx="2964937" cy="42125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6DE644-7902-3F8B-57F6-A25A1602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83329" y="990600"/>
              <a:ext cx="2964936" cy="38515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E0A65D-9AC7-E95F-5769-79FB71178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683330" y="629600"/>
              <a:ext cx="2964936" cy="361000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A9FB63F-0BEC-5F54-0286-8B8DB55E8E1F}"/>
              </a:ext>
            </a:extLst>
          </p:cNvPr>
          <p:cNvSpPr/>
          <p:nvPr/>
        </p:nvSpPr>
        <p:spPr>
          <a:xfrm>
            <a:off x="9394210" y="4738201"/>
            <a:ext cx="2086264" cy="9478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tx1"/>
                </a:solidFill>
              </a:rPr>
              <a:t>Glossary:</a:t>
            </a:r>
          </a:p>
          <a:p>
            <a:r>
              <a:rPr lang="en-GB" sz="1200" dirty="0">
                <a:solidFill>
                  <a:schemeClr val="tx1"/>
                </a:solidFill>
              </a:rPr>
              <a:t>- HH: Half-Hourly.</a:t>
            </a:r>
          </a:p>
          <a:p>
            <a:r>
              <a:rPr lang="en-GB" sz="1200" dirty="0">
                <a:solidFill>
                  <a:schemeClr val="tx1"/>
                </a:solidFill>
              </a:rPr>
              <a:t>- NHH: Non-HH</a:t>
            </a:r>
          </a:p>
          <a:p>
            <a:r>
              <a:rPr lang="en-GB" sz="1200" dirty="0">
                <a:solidFill>
                  <a:schemeClr val="tx1"/>
                </a:solidFill>
              </a:rPr>
              <a:t>- GSP: Grid Supply Point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48FD04-71E1-3128-5F68-337A873A5A77}"/>
              </a:ext>
            </a:extLst>
          </p:cNvPr>
          <p:cNvSpPr/>
          <p:nvPr/>
        </p:nvSpPr>
        <p:spPr>
          <a:xfrm>
            <a:off x="1081549" y="5960352"/>
            <a:ext cx="4467913" cy="4236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dirty="0">
                <a:solidFill>
                  <a:schemeClr val="tx1"/>
                </a:solidFill>
              </a:rPr>
              <a:t>*** </a:t>
            </a:r>
            <a:r>
              <a:rPr lang="en-US" sz="1050" b="1" dirty="0">
                <a:hlinkClick r:id="rId10"/>
              </a:rPr>
              <a:t>https://github.com/pcpp94/elexon_pipeline_GB_demand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333184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29BC-C66B-E26B-5C2A-2F21DD6D0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Weather Data ETL </a:t>
            </a:r>
            <a:r>
              <a:rPr lang="en-US" sz="2400" dirty="0" err="1">
                <a:solidFill>
                  <a:schemeClr val="tx1"/>
                </a:solidFill>
              </a:rPr>
              <a:t>Meteostat</a:t>
            </a:r>
            <a:r>
              <a:rPr lang="en-US" sz="2400" baseline="30000" dirty="0">
                <a:solidFill>
                  <a:schemeClr val="tx1"/>
                </a:solidFill>
              </a:rPr>
              <a:t>**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A6CD2-D11A-EB9B-57A2-4B360DBDC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47698"/>
            <a:ext cx="3700235" cy="40850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5AEBBB-2181-FB33-071E-9E5F010415ED}"/>
              </a:ext>
            </a:extLst>
          </p:cNvPr>
          <p:cNvSpPr/>
          <p:nvPr/>
        </p:nvSpPr>
        <p:spPr>
          <a:xfrm>
            <a:off x="1088095" y="1777182"/>
            <a:ext cx="4233828" cy="43950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C823305-11DF-78D8-5E7B-8710B0D6634B}"/>
              </a:ext>
            </a:extLst>
          </p:cNvPr>
          <p:cNvSpPr txBox="1">
            <a:spLocks/>
          </p:cNvSpPr>
          <p:nvPr/>
        </p:nvSpPr>
        <p:spPr>
          <a:xfrm>
            <a:off x="5722858" y="1665462"/>
            <a:ext cx="6075851" cy="692889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b="1" dirty="0"/>
              <a:t>Mapping the closest weather stations to each GSP area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E0C17-D4E2-9B62-C23F-3177C2A1636A}"/>
              </a:ext>
            </a:extLst>
          </p:cNvPr>
          <p:cNvSpPr/>
          <p:nvPr/>
        </p:nvSpPr>
        <p:spPr>
          <a:xfrm>
            <a:off x="5722857" y="2462982"/>
            <a:ext cx="6075851" cy="37092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0" i="0" dirty="0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['Kinloss', 'Wick', 'Aberdeen / Dyce', '</a:t>
            </a:r>
            <a:r>
              <a:rPr lang="en-GB" sz="1800" b="0" i="0" dirty="0" err="1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Eskdalemuir</a:t>
            </a:r>
            <a:r>
              <a:rPr lang="en-GB" sz="1800" b="0" i="0" dirty="0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', 'Leuchars', 'Leeming', 'Waddington', 'Shawbury', 'Aberporth', 'Lyneham', 'London Heathrow Airport', 'Manston', 'Camborne', 'Bournemouth Airport']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66485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6854-3DBC-4893-E1DC-854052B64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7668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Different Granularities, </a:t>
            </a:r>
            <a:r>
              <a:rPr lang="en-US" sz="3400" dirty="0">
                <a:solidFill>
                  <a:schemeClr val="tx1"/>
                </a:solidFill>
              </a:rPr>
              <a:t>Different Insights…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D7FD09B-C08C-48E8-67FE-AA95D26D71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2022488"/>
              </p:ext>
            </p:extLst>
          </p:nvPr>
        </p:nvGraphicFramePr>
        <p:xfrm>
          <a:off x="1109513" y="1932038"/>
          <a:ext cx="10800000" cy="3837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4056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B5F3-FB51-8414-2010-9135F4638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Prophet forecasting*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A5F9AB-F743-BB34-FE47-01F0F03DE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402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Underlying components and logic.</a:t>
            </a:r>
          </a:p>
          <a:p>
            <a:r>
              <a:rPr lang="en-US" dirty="0"/>
              <a:t>Using </a:t>
            </a:r>
            <a:r>
              <a:rPr lang="en-US" dirty="0" err="1"/>
              <a:t>Hyperopt</a:t>
            </a:r>
            <a:r>
              <a:rPr lang="en-US" dirty="0"/>
              <a:t> to optimize hyperparameter selection</a:t>
            </a:r>
          </a:p>
          <a:p>
            <a:pPr algn="r"/>
            <a:endParaRPr lang="en-US" sz="1800" i="1" dirty="0"/>
          </a:p>
          <a:p>
            <a:pPr algn="r"/>
            <a:r>
              <a:rPr lang="en-US" sz="1800" i="1" dirty="0"/>
              <a:t>*Bayesian structural time series modeling</a:t>
            </a:r>
            <a:endParaRPr lang="en-US" i="1" dirty="0"/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BB04C51-DDF1-BBBD-C6CF-B9FBD15EC4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243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895599" y="2091641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07" y="2108934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251602" y="2754979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168" y="3959799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1007907" y="2070108"/>
            <a:ext cx="4195483" cy="43528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455691" y="914506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662635" y="897193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869578" y="914506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147449" y="1094425"/>
            <a:ext cx="526733" cy="330994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343555" y="999571"/>
            <a:ext cx="526733" cy="503873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pic>
        <p:nvPicPr>
          <p:cNvPr id="52" name="Picture 51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06A1498-37BB-2DC4-D5C7-29A64BBC7D3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64" y="339826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2F02FCB-687E-526C-99B9-62F7C80487F4}"/>
              </a:ext>
            </a:extLst>
          </p:cNvPr>
          <p:cNvSpPr/>
          <p:nvPr/>
        </p:nvSpPr>
        <p:spPr>
          <a:xfrm>
            <a:off x="5937642" y="465852"/>
            <a:ext cx="356753" cy="580876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Signal Breakdown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E799ADC-2A47-567C-9940-186A2C0C1161}"/>
              </a:ext>
            </a:extLst>
          </p:cNvPr>
          <p:cNvSpPr/>
          <p:nvPr/>
        </p:nvSpPr>
        <p:spPr>
          <a:xfrm rot="5400000">
            <a:off x="10550086" y="408381"/>
            <a:ext cx="503902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Trend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7C986A7-C27A-55BF-5222-DE50A940BCDC}"/>
              </a:ext>
            </a:extLst>
          </p:cNvPr>
          <p:cNvSpPr/>
          <p:nvPr/>
        </p:nvSpPr>
        <p:spPr>
          <a:xfrm rot="5400000">
            <a:off x="10550087" y="1644922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Yearly Seasonality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6DD0E6A-67B8-018F-D07D-01762E27C1AF}"/>
              </a:ext>
            </a:extLst>
          </p:cNvPr>
          <p:cNvSpPr/>
          <p:nvPr/>
        </p:nvSpPr>
        <p:spPr>
          <a:xfrm rot="5400000">
            <a:off x="10550087" y="2822266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Weekly Seasonality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7DC0AA-7939-B12F-0B65-EA1C433D354B}"/>
              </a:ext>
            </a:extLst>
          </p:cNvPr>
          <p:cNvSpPr/>
          <p:nvPr/>
        </p:nvSpPr>
        <p:spPr>
          <a:xfrm rot="5400000">
            <a:off x="10547466" y="4060595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Holidays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536DCBB-2761-747D-45DC-67EBCA0BED94}"/>
              </a:ext>
            </a:extLst>
          </p:cNvPr>
          <p:cNvSpPr/>
          <p:nvPr/>
        </p:nvSpPr>
        <p:spPr>
          <a:xfrm rot="5400000">
            <a:off x="10553388" y="5175356"/>
            <a:ext cx="503901" cy="10401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Weather</a:t>
            </a:r>
          </a:p>
          <a:p>
            <a:pPr algn="ctr"/>
            <a:r>
              <a:rPr lang="en-GB" sz="1013" dirty="0"/>
              <a:t>Regressors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2D53E6D-5BAB-FD4E-69F8-CA8B7B44F08E}"/>
              </a:ext>
            </a:extLst>
          </p:cNvPr>
          <p:cNvSpPr/>
          <p:nvPr/>
        </p:nvSpPr>
        <p:spPr>
          <a:xfrm>
            <a:off x="5815038" y="317499"/>
            <a:ext cx="5678461" cy="610546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1007907" y="317499"/>
            <a:ext cx="4195483" cy="15322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562175" y="347871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1DCA50F-FD87-77BE-7793-0CF3488BF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053" y="384798"/>
            <a:ext cx="3659704" cy="11853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4AA73F6-80CD-AD8C-3220-6F6870E82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960" y="1560010"/>
            <a:ext cx="3683093" cy="12093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8F6F0AE-BBF6-3B6F-A448-4A9299600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808" y="2754038"/>
            <a:ext cx="3702983" cy="121258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9F4EC04-1F99-88C6-9EFF-56BEC70AD1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513" y="3958016"/>
            <a:ext cx="3713040" cy="1215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E135D03-4086-F423-8CA4-60FC2BE3FA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1842" y="5162711"/>
            <a:ext cx="3729712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109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16431</TotalTime>
  <Words>6762</Words>
  <Application>Microsoft Macintosh PowerPoint</Application>
  <PresentationFormat>Widescreen</PresentationFormat>
  <Paragraphs>722</Paragraphs>
  <Slides>44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-apple-system</vt:lpstr>
      <vt:lpstr>.SF NS</vt:lpstr>
      <vt:lpstr>Aptos</vt:lpstr>
      <vt:lpstr>Arial</vt:lpstr>
      <vt:lpstr>Cambria Math</vt:lpstr>
      <vt:lpstr>Franklin Gothic Book</vt:lpstr>
      <vt:lpstr>Menlo</vt:lpstr>
      <vt:lpstr>Source Code Pro</vt:lpstr>
      <vt:lpstr>source-sans-pro</vt:lpstr>
      <vt:lpstr>Times New Roman</vt:lpstr>
      <vt:lpstr>Wingdings</vt:lpstr>
      <vt:lpstr>Crop</vt:lpstr>
      <vt:lpstr>GB Demand forecasting</vt:lpstr>
      <vt:lpstr>Thoughts on Time-Series Forecasting</vt:lpstr>
      <vt:lpstr>Why Prophet? in Power Demand Forecasting</vt:lpstr>
      <vt:lpstr>Statistical Blogs’ input</vt:lpstr>
      <vt:lpstr>GB Gross Demand ETL ELEXON**</vt:lpstr>
      <vt:lpstr>Weather Data ETL Meteostat**</vt:lpstr>
      <vt:lpstr>Different Granularities, Different Insights…</vt:lpstr>
      <vt:lpstr>Prophet forecasting*</vt:lpstr>
      <vt:lpstr>PowerPoint Presentation</vt:lpstr>
      <vt:lpstr>PowerPoint Presentation</vt:lpstr>
      <vt:lpstr>Prophet Objective Function</vt:lpstr>
      <vt:lpstr>Regularization + Objective Function in classic ML…</vt:lpstr>
      <vt:lpstr>Objective Function &amp; Hyperparameters in classic ML…</vt:lpstr>
      <vt:lpstr>Bayesian probabilities Refreshing memory</vt:lpstr>
      <vt:lpstr>Model Fitting, Posterior Distribution</vt:lpstr>
      <vt:lpstr>Model Fitting, Posterior Distribution</vt:lpstr>
      <vt:lpstr>Stan Optimization Algorithm</vt:lpstr>
      <vt:lpstr>Stan’s used likelihood function </vt:lpstr>
      <vt:lpstr>MAP vs. MCMC</vt:lpstr>
      <vt:lpstr>MCMC Process in Prophet</vt:lpstr>
      <vt:lpstr>MCMC Process in Prophet</vt:lpstr>
      <vt:lpstr>All the Hyperparameters.</vt:lpstr>
      <vt:lpstr>Understanding the Python Model: Initial Parameters</vt:lpstr>
      <vt:lpstr>Understanding the Python Model: Fitted Parameters</vt:lpstr>
      <vt:lpstr>Training Prophet Models</vt:lpstr>
      <vt:lpstr>HyperOpt: Hyperparamter tuning</vt:lpstr>
      <vt:lpstr>Graph of the steps taken by Prophet</vt:lpstr>
      <vt:lpstr>Graph of the steps taken by Prophet + HP...</vt:lpstr>
      <vt:lpstr>Prophet drawbacks in long-term forecasting…</vt:lpstr>
      <vt:lpstr>GB daily model</vt:lpstr>
      <vt:lpstr>Main Components </vt:lpstr>
      <vt:lpstr>Extra Regressors</vt:lpstr>
      <vt:lpstr>Back-cast and Forecast</vt:lpstr>
      <vt:lpstr>Noise, Error, Residuals from back-casting</vt:lpstr>
      <vt:lpstr>Noise by Day of Week</vt:lpstr>
      <vt:lpstr>PowerPoint Presentation</vt:lpstr>
      <vt:lpstr>GB monthly model</vt:lpstr>
      <vt:lpstr>Main Components using weather/holidays-corrected demand...</vt:lpstr>
      <vt:lpstr>Extra Regressors and Seasonality</vt:lpstr>
      <vt:lpstr>Noise, Error, Residuals from back-casting</vt:lpstr>
      <vt:lpstr>Some thoughts</vt:lpstr>
      <vt:lpstr>GB hourly model</vt:lpstr>
      <vt:lpstr>Some GB demand insights</vt:lpstr>
      <vt:lpstr>Hourly Modelling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t3260</dc:creator>
  <cp:lastModifiedBy>t3260</cp:lastModifiedBy>
  <cp:revision>67</cp:revision>
  <dcterms:created xsi:type="dcterms:W3CDTF">2024-07-22T10:59:02Z</dcterms:created>
  <dcterms:modified xsi:type="dcterms:W3CDTF">2024-10-02T14:22:52Z</dcterms:modified>
</cp:coreProperties>
</file>